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66"/>
  </p:notesMasterIdLst>
  <p:sldIdLst>
    <p:sldId id="256" r:id="rId2"/>
    <p:sldId id="260" r:id="rId3"/>
    <p:sldId id="280" r:id="rId4"/>
    <p:sldId id="281" r:id="rId5"/>
    <p:sldId id="282" r:id="rId6"/>
    <p:sldId id="284" r:id="rId7"/>
    <p:sldId id="285" r:id="rId8"/>
    <p:sldId id="287" r:id="rId9"/>
    <p:sldId id="286" r:id="rId10"/>
    <p:sldId id="267" r:id="rId11"/>
    <p:sldId id="288" r:id="rId12"/>
    <p:sldId id="322" r:id="rId13"/>
    <p:sldId id="323" r:id="rId14"/>
    <p:sldId id="324" r:id="rId15"/>
    <p:sldId id="325" r:id="rId16"/>
    <p:sldId id="326" r:id="rId17"/>
    <p:sldId id="327" r:id="rId18"/>
    <p:sldId id="328" r:id="rId19"/>
    <p:sldId id="268" r:id="rId20"/>
    <p:sldId id="289" r:id="rId21"/>
    <p:sldId id="293" r:id="rId22"/>
    <p:sldId id="290" r:id="rId23"/>
    <p:sldId id="294" r:id="rId24"/>
    <p:sldId id="295" r:id="rId25"/>
    <p:sldId id="296" r:id="rId26"/>
    <p:sldId id="297" r:id="rId27"/>
    <p:sldId id="298" r:id="rId28"/>
    <p:sldId id="299" r:id="rId29"/>
    <p:sldId id="320" r:id="rId30"/>
    <p:sldId id="301" r:id="rId31"/>
    <p:sldId id="302" r:id="rId32"/>
    <p:sldId id="303" r:id="rId33"/>
    <p:sldId id="300" r:id="rId34"/>
    <p:sldId id="304" r:id="rId35"/>
    <p:sldId id="305" r:id="rId36"/>
    <p:sldId id="306" r:id="rId37"/>
    <p:sldId id="307" r:id="rId38"/>
    <p:sldId id="308" r:id="rId39"/>
    <p:sldId id="309" r:id="rId40"/>
    <p:sldId id="321" r:id="rId41"/>
    <p:sldId id="310" r:id="rId42"/>
    <p:sldId id="311" r:id="rId43"/>
    <p:sldId id="312" r:id="rId44"/>
    <p:sldId id="313" r:id="rId45"/>
    <p:sldId id="314" r:id="rId46"/>
    <p:sldId id="315" r:id="rId47"/>
    <p:sldId id="316" r:id="rId48"/>
    <p:sldId id="317" r:id="rId49"/>
    <p:sldId id="319" r:id="rId50"/>
    <p:sldId id="318" r:id="rId51"/>
    <p:sldId id="266" r:id="rId52"/>
    <p:sldId id="261" r:id="rId53"/>
    <p:sldId id="269" r:id="rId54"/>
    <p:sldId id="263" r:id="rId55"/>
    <p:sldId id="264" r:id="rId56"/>
    <p:sldId id="265" r:id="rId57"/>
    <p:sldId id="270" r:id="rId58"/>
    <p:sldId id="272" r:id="rId59"/>
    <p:sldId id="273" r:id="rId60"/>
    <p:sldId id="276" r:id="rId61"/>
    <p:sldId id="275" r:id="rId62"/>
    <p:sldId id="277" r:id="rId63"/>
    <p:sldId id="278" r:id="rId64"/>
    <p:sldId id="279" r:id="rId65"/>
  </p:sldIdLst>
  <p:sldSz cx="12192000" cy="6858000"/>
  <p:notesSz cx="7315200" cy="12344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3C87"/>
    <a:srgbClr val="152555"/>
    <a:srgbClr val="DFDFDF"/>
    <a:srgbClr val="323232"/>
    <a:srgbClr val="C3C3C3"/>
    <a:srgbClr val="F78F1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11" autoAdjust="0"/>
    <p:restoredTop sz="85767" autoAdjust="0"/>
  </p:normalViewPr>
  <p:slideViewPr>
    <p:cSldViewPr snapToGrid="0">
      <p:cViewPr varScale="1">
        <p:scale>
          <a:sx n="100" d="100"/>
          <a:sy n="100" d="100"/>
        </p:scale>
        <p:origin x="754" y="6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b="1" dirty="0">
                <a:solidFill>
                  <a:srgbClr val="152555"/>
                </a:solidFill>
                <a:effectLst>
                  <a:glow rad="127000">
                    <a:schemeClr val="bg1"/>
                  </a:glow>
                </a:effectLst>
              </a:rPr>
              <a:t>2025</a:t>
            </a:r>
          </a:p>
          <a:p>
            <a:pPr>
              <a:defRPr sz="1800"/>
            </a:pPr>
            <a:r>
              <a:rPr lang="en-US" sz="1800" b="1" dirty="0"/>
              <a:t>Revenue</a:t>
            </a:r>
            <a:r>
              <a:rPr lang="en-US" sz="1800" b="1" baseline="0" dirty="0"/>
              <a:t> - Actual</a:t>
            </a:r>
          </a:p>
        </c:rich>
      </c:tx>
      <c:layout>
        <c:manualLayout>
          <c:xMode val="edge"/>
          <c:yMode val="edge"/>
          <c:x val="0.24550508671330562"/>
          <c:y val="9.9409725402159303E-3"/>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060299386644617"/>
          <c:y val="0.13239192643715797"/>
          <c:w val="0.75879401226710763"/>
          <c:h val="0.45989843668728458"/>
        </c:manualLayout>
      </c:layout>
      <c:doughnutChart>
        <c:varyColors val="1"/>
        <c:ser>
          <c:idx val="0"/>
          <c:order val="0"/>
          <c:dPt>
            <c:idx val="0"/>
            <c:bubble3D val="0"/>
            <c:spPr>
              <a:solidFill>
                <a:schemeClr val="accent1"/>
              </a:solidFill>
              <a:ln w="25400">
                <a:noFill/>
              </a:ln>
              <a:effectLst/>
            </c:spPr>
            <c:extLst>
              <c:ext xmlns:c16="http://schemas.microsoft.com/office/drawing/2014/chart" uri="{C3380CC4-5D6E-409C-BE32-E72D297353CC}">
                <c16:uniqueId val="{00000001-94ED-4078-BA7B-CAB253EB5921}"/>
              </c:ext>
            </c:extLst>
          </c:dPt>
          <c:dPt>
            <c:idx val="1"/>
            <c:bubble3D val="0"/>
            <c:spPr>
              <a:solidFill>
                <a:schemeClr val="accent2"/>
              </a:solidFill>
              <a:ln w="19050">
                <a:noFill/>
              </a:ln>
              <a:effectLst/>
            </c:spPr>
            <c:extLst>
              <c:ext xmlns:c16="http://schemas.microsoft.com/office/drawing/2014/chart" uri="{C3380CC4-5D6E-409C-BE32-E72D297353CC}">
                <c16:uniqueId val="{00000003-94ED-4078-BA7B-CAB253EB5921}"/>
              </c:ext>
            </c:extLst>
          </c:dPt>
          <c:dPt>
            <c:idx val="2"/>
            <c:bubble3D val="0"/>
            <c:spPr>
              <a:solidFill>
                <a:schemeClr val="accent3"/>
              </a:solidFill>
              <a:ln w="19050">
                <a:noFill/>
              </a:ln>
              <a:effectLst/>
            </c:spPr>
            <c:extLst>
              <c:ext xmlns:c16="http://schemas.microsoft.com/office/drawing/2014/chart" uri="{C3380CC4-5D6E-409C-BE32-E72D297353CC}">
                <c16:uniqueId val="{00000005-94ED-4078-BA7B-CAB253EB5921}"/>
              </c:ext>
            </c:extLst>
          </c:dPt>
          <c:dPt>
            <c:idx val="3"/>
            <c:bubble3D val="0"/>
            <c:spPr>
              <a:solidFill>
                <a:schemeClr val="accent4"/>
              </a:solidFill>
              <a:ln w="19050">
                <a:noFill/>
              </a:ln>
              <a:effectLst/>
            </c:spPr>
            <c:extLst>
              <c:ext xmlns:c16="http://schemas.microsoft.com/office/drawing/2014/chart" uri="{C3380CC4-5D6E-409C-BE32-E72D297353CC}">
                <c16:uniqueId val="{00000007-94ED-4078-BA7B-CAB253EB5921}"/>
              </c:ext>
            </c:extLst>
          </c:dPt>
          <c:dPt>
            <c:idx val="4"/>
            <c:bubble3D val="0"/>
            <c:spPr>
              <a:solidFill>
                <a:schemeClr val="accent5"/>
              </a:solidFill>
              <a:ln w="19050">
                <a:noFill/>
              </a:ln>
              <a:effectLst/>
            </c:spPr>
            <c:extLst>
              <c:ext xmlns:c16="http://schemas.microsoft.com/office/drawing/2014/chart" uri="{C3380CC4-5D6E-409C-BE32-E72D297353CC}">
                <c16:uniqueId val="{00000009-94ED-4078-BA7B-CAB253EB5921}"/>
              </c:ext>
            </c:extLst>
          </c:dPt>
          <c:cat>
            <c:strRef>
              <c:f>Sheet2!$F$4:$F$8</c:f>
              <c:strCache>
                <c:ptCount val="5"/>
                <c:pt idx="0">
                  <c:v>$35.7M Motor Vehicle Registrations </c:v>
                </c:pt>
                <c:pt idx="1">
                  <c:v>$18.2M State &amp; Federal Grants </c:v>
                </c:pt>
                <c:pt idx="2">
                  <c:v>$8.5M Other Government Revenues </c:v>
                </c:pt>
                <c:pt idx="3">
                  <c:v>$4M Motor Vehicle Gas Tax </c:v>
                </c:pt>
                <c:pt idx="4">
                  <c:v>$2M Other Revenues </c:v>
                </c:pt>
              </c:strCache>
            </c:strRef>
          </c:cat>
          <c:val>
            <c:numRef>
              <c:f>Sheet2!$G$4:$G$8</c:f>
              <c:numCache>
                <c:formatCode>_("$"* #,##0.00_);_("$"* \(#,##0.00\);_("$"* "-"??_);_(@_)</c:formatCode>
                <c:ptCount val="5"/>
                <c:pt idx="0">
                  <c:v>35719241.399999999</c:v>
                </c:pt>
                <c:pt idx="1">
                  <c:v>18260677.82</c:v>
                </c:pt>
                <c:pt idx="2">
                  <c:v>8526810.8599999994</c:v>
                </c:pt>
                <c:pt idx="3">
                  <c:v>3956771.8</c:v>
                </c:pt>
                <c:pt idx="4">
                  <c:v>2030643.6200000048</c:v>
                </c:pt>
              </c:numCache>
            </c:numRef>
          </c:val>
          <c:extLst>
            <c:ext xmlns:c16="http://schemas.microsoft.com/office/drawing/2014/chart" uri="{C3380CC4-5D6E-409C-BE32-E72D297353CC}">
              <c16:uniqueId val="{0000000A-94ED-4078-BA7B-CAB253EB5921}"/>
            </c:ext>
          </c:extLst>
        </c:ser>
        <c:dLbls>
          <c:showLegendKey val="0"/>
          <c:showVal val="0"/>
          <c:showCatName val="0"/>
          <c:showSerName val="0"/>
          <c:showPercent val="0"/>
          <c:showBubbleSize val="0"/>
          <c:showLeaderLines val="1"/>
        </c:dLbls>
        <c:firstSliceAng val="0"/>
        <c:holeSize val="35"/>
      </c:doughnutChart>
      <c:spPr>
        <a:noFill/>
        <a:ln>
          <a:noFill/>
        </a:ln>
        <a:effectLst/>
      </c:spPr>
    </c:plotArea>
    <c:legend>
      <c:legendPos val="b"/>
      <c:legendEntry>
        <c:idx val="2"/>
        <c:txPr>
          <a:bodyPr rot="0" spcFirstLastPara="1" vertOverflow="ellipsis" vert="horz" wrap="square" anchor="ctr" anchorCtr="1"/>
          <a:lstStyle/>
          <a:p>
            <a:pPr>
              <a:defRPr lang="en-US" sz="1400" b="1" i="0" u="none" strike="noStrike" kern="1200" baseline="0">
                <a:solidFill>
                  <a:schemeClr val="tx1">
                    <a:lumMod val="65000"/>
                    <a:lumOff val="35000"/>
                  </a:schemeClr>
                </a:solidFill>
                <a:effectLst>
                  <a:glow>
                    <a:schemeClr val="accent1">
                      <a:alpha val="40000"/>
                    </a:schemeClr>
                  </a:glow>
                  <a:outerShdw blurRad="50800" dist="12700" dir="3600000" sx="1000" sy="1000" algn="ctr" rotWithShape="0">
                    <a:srgbClr val="000000">
                      <a:alpha val="43137"/>
                    </a:srgbClr>
                  </a:outerShdw>
                </a:effectLst>
                <a:latin typeface="+mn-lt"/>
                <a:ea typeface="+mn-ea"/>
                <a:cs typeface="+mn-cs"/>
              </a:defRPr>
            </a:pPr>
            <a:endParaRPr lang="en-US"/>
          </a:p>
        </c:txPr>
      </c:legendEntry>
      <c:layout>
        <c:manualLayout>
          <c:xMode val="edge"/>
          <c:yMode val="edge"/>
          <c:x val="4.5693110033608091E-2"/>
          <c:y val="0.60154116384523082"/>
          <c:w val="0.91156232745570875"/>
          <c:h val="0.39845883615476918"/>
        </c:manualLayout>
      </c:layout>
      <c:overlay val="0"/>
      <c:spPr>
        <a:noFill/>
        <a:ln w="25400">
          <a:noFill/>
        </a:ln>
        <a:effectLst/>
      </c:spPr>
      <c:txPr>
        <a:bodyPr rot="0" spcFirstLastPara="1" vertOverflow="ellipsis" vert="horz" wrap="square" anchor="ctr" anchorCtr="1"/>
        <a:lstStyle/>
        <a:p>
          <a:pPr>
            <a:defRPr lang="en-US" sz="1400" b="1" i="0" u="none" strike="noStrike" kern="1200" baseline="0">
              <a:solidFill>
                <a:schemeClr val="tx1">
                  <a:lumMod val="65000"/>
                  <a:lumOff val="35000"/>
                </a:schemeClr>
              </a:solidFill>
              <a:effectLst>
                <a:glow>
                  <a:schemeClr val="accent1">
                    <a:alpha val="40000"/>
                  </a:schemeClr>
                </a:glow>
                <a:outerShdw blurRad="50800" dist="12700" dir="3600000" sx="1000" sy="1000" algn="ctr" rotWithShape="0">
                  <a:srgbClr val="000000">
                    <a:alpha val="43137"/>
                  </a:srgbClr>
                </a:outerShdw>
              </a:effectLst>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b="1" dirty="0">
                <a:solidFill>
                  <a:srgbClr val="152555"/>
                </a:solidFill>
                <a:effectLst>
                  <a:glow rad="127000">
                    <a:schemeClr val="bg1"/>
                  </a:glow>
                </a:effectLst>
              </a:rPr>
              <a:t>2025</a:t>
            </a:r>
          </a:p>
          <a:p>
            <a:pPr>
              <a:defRPr sz="1800"/>
            </a:pPr>
            <a:r>
              <a:rPr lang="en-US" sz="1800" b="1" dirty="0"/>
              <a:t>Expenditure</a:t>
            </a:r>
            <a:r>
              <a:rPr lang="en-US" sz="1800" b="1" baseline="0" dirty="0"/>
              <a:t> - Actual</a:t>
            </a:r>
          </a:p>
        </c:rich>
      </c:tx>
      <c:layout>
        <c:manualLayout>
          <c:xMode val="edge"/>
          <c:yMode val="edge"/>
          <c:x val="0.18693994198207814"/>
          <c:y val="7.4557294051619477E-3"/>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060299386644617"/>
          <c:y val="0.13239192643715797"/>
          <c:w val="0.75879401226710763"/>
          <c:h val="0.45989843668728458"/>
        </c:manualLayout>
      </c:layout>
      <c:doughnutChart>
        <c:varyColors val="1"/>
        <c:ser>
          <c:idx val="0"/>
          <c:order val="0"/>
          <c:dPt>
            <c:idx val="0"/>
            <c:bubble3D val="0"/>
            <c:spPr>
              <a:solidFill>
                <a:schemeClr val="accent1"/>
              </a:solidFill>
              <a:ln w="19050">
                <a:noFill/>
              </a:ln>
              <a:effectLst/>
            </c:spPr>
            <c:extLst>
              <c:ext xmlns:c16="http://schemas.microsoft.com/office/drawing/2014/chart" uri="{C3380CC4-5D6E-409C-BE32-E72D297353CC}">
                <c16:uniqueId val="{00000001-98B0-46C8-9732-4DB691087EE7}"/>
              </c:ext>
            </c:extLst>
          </c:dPt>
          <c:dPt>
            <c:idx val="1"/>
            <c:bubble3D val="0"/>
            <c:spPr>
              <a:solidFill>
                <a:schemeClr val="accent2"/>
              </a:solidFill>
              <a:ln w="19050">
                <a:noFill/>
              </a:ln>
              <a:effectLst/>
            </c:spPr>
            <c:extLst>
              <c:ext xmlns:c16="http://schemas.microsoft.com/office/drawing/2014/chart" uri="{C3380CC4-5D6E-409C-BE32-E72D297353CC}">
                <c16:uniqueId val="{00000003-98B0-46C8-9732-4DB691087EE7}"/>
              </c:ext>
            </c:extLst>
          </c:dPt>
          <c:dPt>
            <c:idx val="2"/>
            <c:bubble3D val="0"/>
            <c:spPr>
              <a:solidFill>
                <a:schemeClr val="accent3"/>
              </a:solidFill>
              <a:ln w="19050">
                <a:noFill/>
              </a:ln>
              <a:effectLst/>
            </c:spPr>
            <c:extLst>
              <c:ext xmlns:c16="http://schemas.microsoft.com/office/drawing/2014/chart" uri="{C3380CC4-5D6E-409C-BE32-E72D297353CC}">
                <c16:uniqueId val="{00000005-98B0-46C8-9732-4DB691087EE7}"/>
              </c:ext>
            </c:extLst>
          </c:dPt>
          <c:dPt>
            <c:idx val="3"/>
            <c:bubble3D val="0"/>
            <c:spPr>
              <a:solidFill>
                <a:schemeClr val="accent4"/>
              </a:solidFill>
              <a:ln w="19050">
                <a:noFill/>
              </a:ln>
              <a:effectLst/>
            </c:spPr>
            <c:extLst>
              <c:ext xmlns:c16="http://schemas.microsoft.com/office/drawing/2014/chart" uri="{C3380CC4-5D6E-409C-BE32-E72D297353CC}">
                <c16:uniqueId val="{00000007-98B0-46C8-9732-4DB691087EE7}"/>
              </c:ext>
            </c:extLst>
          </c:dPt>
          <c:dPt>
            <c:idx val="4"/>
            <c:bubble3D val="0"/>
            <c:spPr>
              <a:solidFill>
                <a:schemeClr val="accent5"/>
              </a:solidFill>
              <a:ln w="19050">
                <a:noFill/>
              </a:ln>
              <a:effectLst/>
            </c:spPr>
            <c:extLst>
              <c:ext xmlns:c16="http://schemas.microsoft.com/office/drawing/2014/chart" uri="{C3380CC4-5D6E-409C-BE32-E72D297353CC}">
                <c16:uniqueId val="{00000009-98B0-46C8-9732-4DB691087EE7}"/>
              </c:ext>
            </c:extLst>
          </c:dPt>
          <c:cat>
            <c:strRef>
              <c:f>Sheet2!$F$13:$F$17</c:f>
              <c:strCache>
                <c:ptCount val="5"/>
                <c:pt idx="0">
                  <c:v>$16.4M Payroll Services</c:v>
                </c:pt>
                <c:pt idx="1">
                  <c:v>$6.4M Fringe Benefits</c:v>
                </c:pt>
                <c:pt idx="2">
                  <c:v>$12.4M Materials &amp; Services</c:v>
                </c:pt>
                <c:pt idx="3">
                  <c:v>$36M Capital Expenses</c:v>
                </c:pt>
                <c:pt idx="4">
                  <c:v>$436K Debt Services</c:v>
                </c:pt>
              </c:strCache>
            </c:strRef>
          </c:cat>
          <c:val>
            <c:numRef>
              <c:f>Sheet2!$G$13:$G$17</c:f>
              <c:numCache>
                <c:formatCode>_("$"* #,##0.00_);_("$"* \(#,##0.00\);_("$"* "-"??_);_(@_)</c:formatCode>
                <c:ptCount val="5"/>
                <c:pt idx="0">
                  <c:v>16446281.32</c:v>
                </c:pt>
                <c:pt idx="1">
                  <c:v>6370173.3399999999</c:v>
                </c:pt>
                <c:pt idx="2">
                  <c:v>12442683.779999999</c:v>
                </c:pt>
                <c:pt idx="3">
                  <c:v>36161499.920000002</c:v>
                </c:pt>
                <c:pt idx="4">
                  <c:v>436511.3</c:v>
                </c:pt>
              </c:numCache>
            </c:numRef>
          </c:val>
          <c:extLst>
            <c:ext xmlns:c16="http://schemas.microsoft.com/office/drawing/2014/chart" uri="{C3380CC4-5D6E-409C-BE32-E72D297353CC}">
              <c16:uniqueId val="{0000000A-98B0-46C8-9732-4DB691087EE7}"/>
            </c:ext>
          </c:extLst>
        </c:ser>
        <c:dLbls>
          <c:showLegendKey val="0"/>
          <c:showVal val="0"/>
          <c:showCatName val="0"/>
          <c:showSerName val="0"/>
          <c:showPercent val="0"/>
          <c:showBubbleSize val="0"/>
          <c:showLeaderLines val="1"/>
        </c:dLbls>
        <c:firstSliceAng val="0"/>
        <c:holeSize val="35"/>
      </c:doughnutChart>
      <c:spPr>
        <a:noFill/>
        <a:ln>
          <a:noFill/>
        </a:ln>
        <a:effectLst/>
      </c:spPr>
    </c:plotArea>
    <c:legend>
      <c:legendPos val="b"/>
      <c:legendEntry>
        <c:idx val="2"/>
        <c:txPr>
          <a:bodyPr rot="0" spcFirstLastPara="1" vertOverflow="ellipsis" vert="horz" wrap="square" anchor="ctr" anchorCtr="1"/>
          <a:lstStyle/>
          <a:p>
            <a:pPr>
              <a:defRPr sz="1400" b="1" i="0" u="none" strike="noStrike" kern="1200" baseline="0">
                <a:ln>
                  <a:noFill/>
                </a:ln>
                <a:solidFill>
                  <a:schemeClr val="tx1">
                    <a:lumMod val="65000"/>
                    <a:lumOff val="35000"/>
                  </a:schemeClr>
                </a:solidFill>
                <a:effectLst>
                  <a:glow>
                    <a:schemeClr val="accent1">
                      <a:alpha val="40000"/>
                    </a:schemeClr>
                  </a:glow>
                  <a:outerShdw blurRad="50800" dist="12700" dir="3600000" sx="1000" sy="1000" algn="ctr" rotWithShape="0">
                    <a:srgbClr val="000000">
                      <a:alpha val="43137"/>
                    </a:srgbClr>
                  </a:outerShdw>
                </a:effectLst>
                <a:latin typeface="+mn-lt"/>
                <a:ea typeface="+mn-ea"/>
                <a:cs typeface="+mn-cs"/>
              </a:defRPr>
            </a:pPr>
            <a:endParaRPr lang="en-US"/>
          </a:p>
        </c:txPr>
      </c:legendEntry>
      <c:layout>
        <c:manualLayout>
          <c:xMode val="edge"/>
          <c:yMode val="edge"/>
          <c:x val="4.5693110033608091E-2"/>
          <c:y val="0.60154116384523082"/>
          <c:w val="0.91156232745570875"/>
          <c:h val="0.39845883615476918"/>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effectLst>
                <a:glow>
                  <a:schemeClr val="accent1">
                    <a:alpha val="40000"/>
                  </a:schemeClr>
                </a:glow>
                <a:outerShdw blurRad="50800" dist="12700" dir="3600000" sx="1000" sy="1000" algn="ctr" rotWithShape="0">
                  <a:srgbClr val="000000">
                    <a:alpha val="43137"/>
                  </a:srgbClr>
                </a:outerShdw>
              </a:effectLst>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3FC5E4-4C66-4F89-BD46-6A05A0D87356}" type="doc">
      <dgm:prSet loTypeId="urn:microsoft.com/office/officeart/2024/layout/BulletTimelineInverted" loCatId="process" qsTypeId="urn:microsoft.com/office/officeart/2005/8/quickstyle/simple1" qsCatId="simple" csTypeId="urn:microsoft.com/office/officeart/2005/8/colors/accent1_2" csCatId="accent1" phldr="1"/>
      <dgm:spPr/>
      <dgm:t>
        <a:bodyPr/>
        <a:lstStyle/>
        <a:p>
          <a:endParaRPr lang="en-US"/>
        </a:p>
      </dgm:t>
    </dgm:pt>
    <dgm:pt modelId="{FC83CC06-631F-493C-A282-00B85744D6C6}">
      <dgm:prSet phldrT="Add an event" phldr="0">
        <dgm:extLst>
          <a:ext uri="{C7F2D5A4-9E3B-4C8F-A7D2-1F8E9B6C4A30}">
            <msodIdLoc:phldrLoc xmlns:msodIdLoc="http://schemas.microsoft.com/office/drawing/2026/04/diagram/placeholderloc" id="msoidsIgxTimelineAddEvent"/>
          </a:ext>
        </dgm:extLst>
      </dgm:prSet>
      <dgm:spPr/>
      <dgm:t>
        <a:bodyPr/>
        <a:lstStyle/>
        <a:p>
          <a:pPr>
            <a:defRPr b="1"/>
          </a:pPr>
          <a:r>
            <a:rPr lang="en-US" dirty="0"/>
            <a:t>$4,085,048</a:t>
          </a:r>
        </a:p>
      </dgm:t>
    </dgm:pt>
    <dgm:pt modelId="{EA918552-51F6-4A8D-ABAB-F036336121F3}" type="parTrans" cxnId="{482B4FCC-8488-4FDD-920D-3781DD1F3241}">
      <dgm:prSet/>
      <dgm:spPr/>
      <dgm:t>
        <a:bodyPr/>
        <a:lstStyle/>
        <a:p>
          <a:endParaRPr lang="en-US"/>
        </a:p>
      </dgm:t>
    </dgm:pt>
    <dgm:pt modelId="{08B00888-2C56-4D37-99BF-721CF8E658C4}" type="sibTrans" cxnId="{482B4FCC-8488-4FDD-920D-3781DD1F3241}">
      <dgm:prSet/>
      <dgm:spPr/>
      <dgm:t>
        <a:bodyPr/>
        <a:lstStyle/>
        <a:p>
          <a:endParaRPr lang="en-US"/>
        </a:p>
      </dgm:t>
    </dgm:pt>
    <dgm:pt modelId="{E5A922A2-BCCE-4491-9D15-0009BCC63AD6}">
      <dgm:prSet phldrT="Write a description of the significance of this event" phldr="0">
        <dgm:extLst>
          <a:ext uri="{C7F2D5A4-9E3B-4C8F-A7D2-1F8E9B6C4A30}">
            <msodIdLoc:phldrLoc xmlns:msodIdLoc="http://schemas.microsoft.com/office/drawing/2026/04/diagram/placeholderloc" id="msoidsIgxTimelineEventDescription"/>
          </a:ext>
        </dgm:extLst>
      </dgm:prSet>
      <dgm:spPr/>
      <dgm:t>
        <a:bodyPr/>
        <a:lstStyle/>
        <a:p>
          <a:r>
            <a:rPr lang="en-US" dirty="0"/>
            <a:t>CEAO LBR Funding</a:t>
          </a:r>
        </a:p>
      </dgm:t>
    </dgm:pt>
    <dgm:pt modelId="{D1B6A5E1-B909-42A1-A8F6-3BE00DA09717}" type="parTrans" cxnId="{3A7511DA-204C-4B61-87DB-C9A32B2BABBB}">
      <dgm:prSet/>
      <dgm:spPr/>
      <dgm:t>
        <a:bodyPr/>
        <a:lstStyle/>
        <a:p>
          <a:endParaRPr lang="en-US"/>
        </a:p>
      </dgm:t>
    </dgm:pt>
    <dgm:pt modelId="{65B4AC14-AD6B-47A5-887D-7C92A5C55CEA}" type="sibTrans" cxnId="{3A7511DA-204C-4B61-87DB-C9A32B2BABBB}">
      <dgm:prSet/>
      <dgm:spPr/>
      <dgm:t>
        <a:bodyPr/>
        <a:lstStyle/>
        <a:p>
          <a:endParaRPr lang="en-US"/>
        </a:p>
      </dgm:t>
    </dgm:pt>
    <dgm:pt modelId="{8DB352EF-6E29-4813-AB00-B9AA87B20891}">
      <dgm:prSet phldrT="Add an event" phldr="0">
        <dgm:extLst>
          <a:ext uri="{C7F2D5A4-9E3B-4C8F-A7D2-1F8E9B6C4A30}">
            <msodIdLoc:phldrLoc xmlns:msodIdLoc="http://schemas.microsoft.com/office/drawing/2026/04/diagram/placeholderloc" id="msoidsIgxTimelineAddEvent"/>
          </a:ext>
        </dgm:extLst>
      </dgm:prSet>
      <dgm:spPr/>
      <dgm:t>
        <a:bodyPr/>
        <a:lstStyle/>
        <a:p>
          <a:pPr>
            <a:defRPr b="1"/>
          </a:pPr>
          <a:r>
            <a:rPr lang="en-US" dirty="0"/>
            <a:t>$11,689,400</a:t>
          </a:r>
        </a:p>
      </dgm:t>
    </dgm:pt>
    <dgm:pt modelId="{14919C16-0369-463B-9CB1-5CF9455C7702}" type="parTrans" cxnId="{F82B1D29-A0D8-4754-A55D-35AA7163A82A}">
      <dgm:prSet/>
      <dgm:spPr/>
      <dgm:t>
        <a:bodyPr/>
        <a:lstStyle/>
        <a:p>
          <a:endParaRPr lang="en-US"/>
        </a:p>
      </dgm:t>
    </dgm:pt>
    <dgm:pt modelId="{C225BDD7-D103-4418-BE40-78511B9E6EB4}" type="sibTrans" cxnId="{F82B1D29-A0D8-4754-A55D-35AA7163A82A}">
      <dgm:prSet/>
      <dgm:spPr/>
      <dgm:t>
        <a:bodyPr/>
        <a:lstStyle/>
        <a:p>
          <a:endParaRPr lang="en-US"/>
        </a:p>
      </dgm:t>
    </dgm:pt>
    <dgm:pt modelId="{98EA4504-CC8D-44FA-B289-185F436BFEDB}">
      <dgm:prSet phldrT="Write a description of the significance of this event" phldr="0">
        <dgm:extLst>
          <a:ext uri="{C7F2D5A4-9E3B-4C8F-A7D2-1F8E9B6C4A30}">
            <msodIdLoc:phldrLoc xmlns:msodIdLoc="http://schemas.microsoft.com/office/drawing/2026/04/diagram/placeholderloc" id="msoidsIgxTimelineEventDescription"/>
          </a:ext>
        </dgm:extLst>
      </dgm:prSet>
      <dgm:spPr/>
      <dgm:t>
        <a:bodyPr/>
        <a:lstStyle/>
        <a:p>
          <a:r>
            <a:rPr lang="en-US" dirty="0"/>
            <a:t>Local Major Bridge Funding</a:t>
          </a:r>
        </a:p>
      </dgm:t>
    </dgm:pt>
    <dgm:pt modelId="{648494A6-4BFE-4835-9A6F-497381EEC0FF}" type="parTrans" cxnId="{58C98534-40C9-43BF-9F13-D70C9B66D677}">
      <dgm:prSet/>
      <dgm:spPr/>
      <dgm:t>
        <a:bodyPr/>
        <a:lstStyle/>
        <a:p>
          <a:endParaRPr lang="en-US"/>
        </a:p>
      </dgm:t>
    </dgm:pt>
    <dgm:pt modelId="{ED601E05-6FC9-4907-AB69-B03BC771CF53}" type="sibTrans" cxnId="{58C98534-40C9-43BF-9F13-D70C9B66D677}">
      <dgm:prSet/>
      <dgm:spPr/>
      <dgm:t>
        <a:bodyPr/>
        <a:lstStyle/>
        <a:p>
          <a:endParaRPr lang="en-US"/>
        </a:p>
      </dgm:t>
    </dgm:pt>
    <dgm:pt modelId="{A7286B71-AB54-4FD1-845C-45F0371BB1B8}">
      <dgm:prSet phldrT="Add an event" phldr="0">
        <dgm:extLst>
          <a:ext uri="{C7F2D5A4-9E3B-4C8F-A7D2-1F8E9B6C4A30}">
            <msodIdLoc:phldrLoc xmlns:msodIdLoc="http://schemas.microsoft.com/office/drawing/2026/04/diagram/placeholderloc" id="msoidsIgxTimelineAddEvent"/>
          </a:ext>
        </dgm:extLst>
      </dgm:prSet>
      <dgm:spPr/>
      <dgm:t>
        <a:bodyPr/>
        <a:lstStyle/>
        <a:p>
          <a:pPr>
            <a:defRPr b="1"/>
          </a:pPr>
          <a:r>
            <a:rPr lang="en-US" dirty="0"/>
            <a:t>$300,000</a:t>
          </a:r>
        </a:p>
      </dgm:t>
    </dgm:pt>
    <dgm:pt modelId="{C5FF3551-E31A-4BE0-853E-2562132FC706}" type="parTrans" cxnId="{29CF493E-0636-45D7-8469-0161B221957A}">
      <dgm:prSet/>
      <dgm:spPr/>
      <dgm:t>
        <a:bodyPr/>
        <a:lstStyle/>
        <a:p>
          <a:endParaRPr lang="en-US"/>
        </a:p>
      </dgm:t>
    </dgm:pt>
    <dgm:pt modelId="{A1D55DBC-D447-4EDF-AC62-6C0D6C431455}" type="sibTrans" cxnId="{29CF493E-0636-45D7-8469-0161B221957A}">
      <dgm:prSet/>
      <dgm:spPr/>
      <dgm:t>
        <a:bodyPr/>
        <a:lstStyle/>
        <a:p>
          <a:endParaRPr lang="en-US"/>
        </a:p>
      </dgm:t>
    </dgm:pt>
    <dgm:pt modelId="{ADED6CE2-2EDC-45E5-B3DC-783EA2CA502B}">
      <dgm:prSet phldrT="Write a description of the significance of this event" phldr="0">
        <dgm:extLst>
          <a:ext uri="{C7F2D5A4-9E3B-4C8F-A7D2-1F8E9B6C4A30}">
            <msodIdLoc:phldrLoc xmlns:msodIdLoc="http://schemas.microsoft.com/office/drawing/2026/04/diagram/placeholderloc" id="msoidsIgxTimelineEventDescription"/>
          </a:ext>
        </dgm:extLst>
      </dgm:prSet>
      <dgm:spPr/>
      <dgm:t>
        <a:bodyPr/>
        <a:lstStyle/>
        <a:p>
          <a:r>
            <a:rPr lang="en-US" dirty="0"/>
            <a:t>Credit Bridge </a:t>
          </a:r>
        </a:p>
      </dgm:t>
    </dgm:pt>
    <dgm:pt modelId="{895E152B-528A-4AF2-8C02-CABE6EDCE1BE}" type="parTrans" cxnId="{112E6ADE-4199-4F41-9F0B-D3A780B50FDD}">
      <dgm:prSet/>
      <dgm:spPr/>
      <dgm:t>
        <a:bodyPr/>
        <a:lstStyle/>
        <a:p>
          <a:endParaRPr lang="en-US"/>
        </a:p>
      </dgm:t>
    </dgm:pt>
    <dgm:pt modelId="{E683EDFE-B4AB-4690-A5DF-44240F72CE85}" type="sibTrans" cxnId="{112E6ADE-4199-4F41-9F0B-D3A780B50FDD}">
      <dgm:prSet/>
      <dgm:spPr/>
      <dgm:t>
        <a:bodyPr/>
        <a:lstStyle/>
        <a:p>
          <a:endParaRPr lang="en-US"/>
        </a:p>
      </dgm:t>
    </dgm:pt>
    <dgm:pt modelId="{18ACCADF-4F8F-44C3-943E-877A9B97BF9F}">
      <dgm:prSet phldrT="Add an event" phldr="0">
        <dgm:extLst>
          <a:ext uri="{C7F2D5A4-9E3B-4C8F-A7D2-1F8E9B6C4A30}">
            <msodIdLoc:phldrLoc xmlns:msodIdLoc="http://schemas.microsoft.com/office/drawing/2026/04/diagram/placeholderloc" id="msoidsIgxTimelineAddEvent"/>
          </a:ext>
        </dgm:extLst>
      </dgm:prSet>
      <dgm:spPr/>
      <dgm:t>
        <a:bodyPr/>
        <a:lstStyle/>
        <a:p>
          <a:pPr>
            <a:defRPr b="1"/>
          </a:pPr>
          <a:r>
            <a:rPr lang="en-US" dirty="0"/>
            <a:t>$916,130</a:t>
          </a:r>
        </a:p>
      </dgm:t>
    </dgm:pt>
    <dgm:pt modelId="{CCFA54D3-1750-4825-9493-E6B56C0E9468}" type="parTrans" cxnId="{E599DD62-551F-4E75-8972-0FF5D6C0FAD1}">
      <dgm:prSet/>
      <dgm:spPr/>
      <dgm:t>
        <a:bodyPr/>
        <a:lstStyle/>
        <a:p>
          <a:endParaRPr lang="en-US"/>
        </a:p>
      </dgm:t>
    </dgm:pt>
    <dgm:pt modelId="{7DEE8BCD-4BF0-449E-BBFC-DF9F7CC8A15A}" type="sibTrans" cxnId="{E599DD62-551F-4E75-8972-0FF5D6C0FAD1}">
      <dgm:prSet/>
      <dgm:spPr/>
      <dgm:t>
        <a:bodyPr/>
        <a:lstStyle/>
        <a:p>
          <a:endParaRPr lang="en-US"/>
        </a:p>
      </dgm:t>
    </dgm:pt>
    <dgm:pt modelId="{A8138A8D-F338-48B5-9F19-E0F6718EDEB2}">
      <dgm:prSet phldrT="Write a description of the significance of this event" phldr="0">
        <dgm:extLst>
          <a:ext uri="{C7F2D5A4-9E3B-4C8F-A7D2-1F8E9B6C4A30}">
            <msodIdLoc:phldrLoc xmlns:msodIdLoc="http://schemas.microsoft.com/office/drawing/2026/04/diagram/placeholderloc" id="msoidsIgxTimelineEventDescription"/>
          </a:ext>
        </dgm:extLst>
      </dgm:prSet>
      <dgm:spPr/>
      <dgm:t>
        <a:bodyPr/>
        <a:lstStyle/>
        <a:p>
          <a:r>
            <a:rPr lang="en-US" dirty="0"/>
            <a:t>SIB Loan</a:t>
          </a:r>
        </a:p>
      </dgm:t>
    </dgm:pt>
    <dgm:pt modelId="{C1969FCD-0212-4F24-A2A2-BA1F5FB84789}" type="parTrans" cxnId="{A9D2510B-626F-481E-9EED-0B62050E7CCE}">
      <dgm:prSet/>
      <dgm:spPr/>
      <dgm:t>
        <a:bodyPr/>
        <a:lstStyle/>
        <a:p>
          <a:endParaRPr lang="en-US"/>
        </a:p>
      </dgm:t>
    </dgm:pt>
    <dgm:pt modelId="{BBA35BCA-5A7F-4DAA-9DBC-8D026BB60318}" type="sibTrans" cxnId="{A9D2510B-626F-481E-9EED-0B62050E7CCE}">
      <dgm:prSet/>
      <dgm:spPr/>
      <dgm:t>
        <a:bodyPr/>
        <a:lstStyle/>
        <a:p>
          <a:endParaRPr lang="en-US"/>
        </a:p>
      </dgm:t>
    </dgm:pt>
    <dgm:pt modelId="{63D08515-B1A4-4DA6-9840-32D52151A6BE}">
      <dgm:prSet phldrT="Add an event" phldr="0">
        <dgm:extLst>
          <a:ext uri="{C7F2D5A4-9E3B-4C8F-A7D2-1F8E9B6C4A30}">
            <msodIdLoc:phldrLoc xmlns:msodIdLoc="http://schemas.microsoft.com/office/drawing/2026/04/diagram/placeholderloc" id="msoidsIgxTimelineAddEvent"/>
          </a:ext>
        </dgm:extLst>
      </dgm:prSet>
      <dgm:spPr/>
      <dgm:t>
        <a:bodyPr/>
        <a:lstStyle/>
        <a:p>
          <a:pPr>
            <a:defRPr b="1"/>
          </a:pPr>
          <a:r>
            <a:rPr lang="en-US" dirty="0"/>
            <a:t>$498,386</a:t>
          </a:r>
        </a:p>
      </dgm:t>
    </dgm:pt>
    <dgm:pt modelId="{3A5478C0-3039-4AB3-A913-911F17A8DBD6}" type="parTrans" cxnId="{5F578353-7D0E-4DBE-92EF-962D9172E2EB}">
      <dgm:prSet/>
      <dgm:spPr/>
      <dgm:t>
        <a:bodyPr/>
        <a:lstStyle/>
        <a:p>
          <a:endParaRPr lang="en-US"/>
        </a:p>
      </dgm:t>
    </dgm:pt>
    <dgm:pt modelId="{2C87299A-7624-4DA9-BE6D-C2380C619B51}" type="sibTrans" cxnId="{5F578353-7D0E-4DBE-92EF-962D9172E2EB}">
      <dgm:prSet/>
      <dgm:spPr/>
      <dgm:t>
        <a:bodyPr/>
        <a:lstStyle/>
        <a:p>
          <a:endParaRPr lang="en-US"/>
        </a:p>
      </dgm:t>
    </dgm:pt>
    <dgm:pt modelId="{7C3E6C31-5A3A-4BA4-B75E-B8B0A8674DBE}">
      <dgm:prSet phldrT="Write a description of the significance of this event" phldr="0">
        <dgm:extLst>
          <a:ext uri="{C7F2D5A4-9E3B-4C8F-A7D2-1F8E9B6C4A30}">
            <msodIdLoc:phldrLoc xmlns:msodIdLoc="http://schemas.microsoft.com/office/drawing/2026/04/diagram/placeholderloc" id="msoidsIgxTimelineEventDescription"/>
          </a:ext>
        </dgm:extLst>
      </dgm:prSet>
      <dgm:spPr/>
      <dgm:t>
        <a:bodyPr/>
        <a:lstStyle/>
        <a:p>
          <a:r>
            <a:rPr lang="en-US" dirty="0"/>
            <a:t>Local Funds</a:t>
          </a:r>
        </a:p>
      </dgm:t>
    </dgm:pt>
    <dgm:pt modelId="{C7E76DDE-AF6F-4AAB-BE6B-6D2CB1816A80}" type="parTrans" cxnId="{990B6D8A-BAC8-4CC8-979B-B38CEFAA121A}">
      <dgm:prSet/>
      <dgm:spPr/>
      <dgm:t>
        <a:bodyPr/>
        <a:lstStyle/>
        <a:p>
          <a:endParaRPr lang="en-US"/>
        </a:p>
      </dgm:t>
    </dgm:pt>
    <dgm:pt modelId="{2E1CF6C7-5F16-45BB-973F-FD831C5DA13C}" type="sibTrans" cxnId="{990B6D8A-BAC8-4CC8-979B-B38CEFAA121A}">
      <dgm:prSet/>
      <dgm:spPr/>
      <dgm:t>
        <a:bodyPr/>
        <a:lstStyle/>
        <a:p>
          <a:endParaRPr lang="en-US"/>
        </a:p>
      </dgm:t>
    </dgm:pt>
    <dgm:pt modelId="{938A8CBF-0A0F-46DD-B271-377A36EC7FC5}" type="pres">
      <dgm:prSet presAssocID="{EB3FC5E4-4C66-4F89-BD46-6A05A0D87356}" presName="root" presStyleCnt="0">
        <dgm:presLayoutVars>
          <dgm:dir/>
          <dgm:animLvl val="lvl"/>
        </dgm:presLayoutVars>
      </dgm:prSet>
      <dgm:spPr/>
    </dgm:pt>
    <dgm:pt modelId="{80E00E04-E73B-4AC2-8C27-1D45283377E5}" type="pres">
      <dgm:prSet presAssocID="{EB3FC5E4-4C66-4F89-BD46-6A05A0D87356}" presName="divider" presStyleCnt="0"/>
      <dgm:spPr/>
    </dgm:pt>
    <dgm:pt modelId="{E2F685AF-1308-43FF-B321-7148BCCD0E26}" type="pres">
      <dgm:prSet presAssocID="{EB3FC5E4-4C66-4F89-BD46-6A05A0D87356}" presName="rectBar" presStyleLbl="dkBgShp" presStyleIdx="0" presStyleCnt="7"/>
      <dgm:spPr>
        <a:gradFill rotWithShape="0">
          <a:gsLst>
            <a:gs pos="0">
              <a:schemeClr val="accent1">
                <a:tint val="76000"/>
              </a:schemeClr>
            </a:gs>
            <a:gs pos="100000">
              <a:schemeClr val="accent1">
                <a:tint val="76000"/>
              </a:schemeClr>
            </a:gs>
          </a:gsLst>
          <a:lin ang="0" scaled="0"/>
        </a:gradFill>
        <a:ln>
          <a:noFill/>
        </a:ln>
        <a:effectLst/>
      </dgm:spPr>
    </dgm:pt>
    <dgm:pt modelId="{C9072D8C-B23E-4CF2-B2E2-95C814C00AD0}" type="pres">
      <dgm:prSet presAssocID="{EB3FC5E4-4C66-4F89-BD46-6A05A0D87356}" presName="chevronArrow" presStyleLbl="dkBgShp" presStyleIdx="1" presStyleCnt="7"/>
      <dgm:spPr>
        <a:gradFill rotWithShape="0">
          <a:gsLst>
            <a:gs pos="0">
              <a:schemeClr val="accent1">
                <a:tint val="76000"/>
              </a:schemeClr>
            </a:gs>
            <a:gs pos="100000">
              <a:schemeClr val="accent1">
                <a:tint val="76000"/>
              </a:schemeClr>
            </a:gs>
          </a:gsLst>
          <a:lin ang="0" scaled="0"/>
        </a:gradFill>
        <a:ln>
          <a:noFill/>
        </a:ln>
        <a:effectLst/>
      </dgm:spPr>
    </dgm:pt>
    <dgm:pt modelId="{D39D897A-7F88-4B7D-AADF-2F89729A8F31}" type="pres">
      <dgm:prSet presAssocID="{EB3FC5E4-4C66-4F89-BD46-6A05A0D87356}" presName="nodes" presStyleCnt="0">
        <dgm:presLayoutVars>
          <dgm:chMax/>
          <dgm:chPref/>
          <dgm:animLvl val="lvl"/>
        </dgm:presLayoutVars>
      </dgm:prSet>
      <dgm:spPr/>
    </dgm:pt>
    <dgm:pt modelId="{1E5F7A08-5104-4905-90BC-A1458868EFC5}" type="pres">
      <dgm:prSet presAssocID="{FC83CC06-631F-493C-A282-00B85744D6C6}" presName="composite" presStyleCnt="0"/>
      <dgm:spPr/>
    </dgm:pt>
    <dgm:pt modelId="{12491C7A-5831-4707-BE47-991B5DDF90A1}" type="pres">
      <dgm:prSet presAssocID="{FC83CC06-631F-493C-A282-00B85744D6C6}" presName="DropPinPlaceHolder" presStyleCnt="0"/>
      <dgm:spPr/>
    </dgm:pt>
    <dgm:pt modelId="{7785CCFA-4F6F-4EC6-8670-7C579C0C15CE}" type="pres">
      <dgm:prSet presAssocID="{FC83CC06-631F-493C-A282-00B85744D6C6}" presName="DropPin" presStyleLbl="alignNode1" presStyleIdx="0" presStyleCnt="5"/>
      <dgm:spPr/>
    </dgm:pt>
    <dgm:pt modelId="{E7D9E29D-0432-4F67-9EE3-EF54A649AB87}" type="pres">
      <dgm:prSet presAssocID="{FC83CC06-631F-493C-A282-00B85744D6C6}" presName="Ellipse" presStyleLbl="fgAcc1" presStyleIdx="0" presStyleCnt="5"/>
      <dgm:spPr/>
    </dgm:pt>
    <dgm:pt modelId="{191FA38F-6D76-4105-868D-5E9EA75A6F30}" type="pres">
      <dgm:prSet presAssocID="{FC83CC06-631F-493C-A282-00B85744D6C6}" presName="L2TextContainer" presStyleLbl="revTx" presStyleIdx="0" presStyleCnt="10">
        <dgm:presLayoutVars>
          <dgm:bulletEnabled val="1"/>
        </dgm:presLayoutVars>
      </dgm:prSet>
      <dgm:spPr/>
    </dgm:pt>
    <dgm:pt modelId="{43E5E183-EF81-43C7-812C-35A6CDAF88D3}" type="pres">
      <dgm:prSet presAssocID="{FC83CC06-631F-493C-A282-00B85744D6C6}" presName="L1TextContainer" presStyleLbl="revTx" presStyleIdx="1" presStyleCnt="10">
        <dgm:presLayoutVars>
          <dgm:chMax val="1"/>
          <dgm:chPref val="1"/>
          <dgm:bulletEnabled val="1"/>
        </dgm:presLayoutVars>
      </dgm:prSet>
      <dgm:spPr/>
    </dgm:pt>
    <dgm:pt modelId="{B29F5185-FA01-4EB9-9769-B64E15987787}" type="pres">
      <dgm:prSet presAssocID="{FC83CC06-631F-493C-A282-00B85744D6C6}" presName="ConnectLine" presStyleLbl="dkBgShp" presStyleIdx="2" presStyleCnt="7"/>
      <dgm:spPr/>
    </dgm:pt>
    <dgm:pt modelId="{77FC5FB8-5460-4729-977D-07A412F7C15D}" type="pres">
      <dgm:prSet presAssocID="{FC83CC06-631F-493C-A282-00B85744D6C6}" presName="ConnectorPoint" presStyleCnt="0"/>
      <dgm:spPr/>
    </dgm:pt>
    <dgm:pt modelId="{DAA62A8C-868C-4626-845B-65AAF7927D1A}" type="pres">
      <dgm:prSet presAssocID="{FC83CC06-631F-493C-A282-00B85744D6C6}" presName="Bullet" presStyleLbl="lnNode1" presStyleIdx="0" presStyleCnt="5"/>
      <dgm:spPr/>
    </dgm:pt>
    <dgm:pt modelId="{347CF084-85E5-49B8-B8C7-7A6AF5C5EAAB}" type="pres">
      <dgm:prSet presAssocID="{FC83CC06-631F-493C-A282-00B85744D6C6}" presName="EmptyPlaceHolder" presStyleCnt="0"/>
      <dgm:spPr/>
    </dgm:pt>
    <dgm:pt modelId="{5A866191-2469-43D3-8052-8AB9853482A7}" type="pres">
      <dgm:prSet presAssocID="{08B00888-2C56-4D37-99BF-721CF8E658C4}" presName="spaceBetweenRectangles" presStyleCnt="0"/>
      <dgm:spPr/>
    </dgm:pt>
    <dgm:pt modelId="{8792BF74-7224-4EF2-9B24-D07958F9A403}" type="pres">
      <dgm:prSet presAssocID="{8DB352EF-6E29-4813-AB00-B9AA87B20891}" presName="composite" presStyleCnt="0"/>
      <dgm:spPr/>
    </dgm:pt>
    <dgm:pt modelId="{E69AFCE1-E8B0-4798-B8B2-1FE2CFD8B766}" type="pres">
      <dgm:prSet presAssocID="{8DB352EF-6E29-4813-AB00-B9AA87B20891}" presName="DropPinPlaceHolder" presStyleCnt="0"/>
      <dgm:spPr/>
    </dgm:pt>
    <dgm:pt modelId="{BE0AB674-4AEE-492A-88E9-3CCD72D78311}" type="pres">
      <dgm:prSet presAssocID="{8DB352EF-6E29-4813-AB00-B9AA87B20891}" presName="DropPin" presStyleLbl="alignNode1" presStyleIdx="1" presStyleCnt="5"/>
      <dgm:spPr/>
    </dgm:pt>
    <dgm:pt modelId="{5E8E57F3-688E-4147-8C94-317C0159A7A7}" type="pres">
      <dgm:prSet presAssocID="{8DB352EF-6E29-4813-AB00-B9AA87B20891}" presName="Ellipse" presStyleLbl="fgAcc1" presStyleIdx="1" presStyleCnt="5"/>
      <dgm:spPr/>
    </dgm:pt>
    <dgm:pt modelId="{72399B5A-F3BD-440D-8B9A-0E39E4ED805B}" type="pres">
      <dgm:prSet presAssocID="{8DB352EF-6E29-4813-AB00-B9AA87B20891}" presName="L2TextContainer" presStyleLbl="revTx" presStyleIdx="2" presStyleCnt="10">
        <dgm:presLayoutVars>
          <dgm:bulletEnabled val="1"/>
        </dgm:presLayoutVars>
      </dgm:prSet>
      <dgm:spPr/>
    </dgm:pt>
    <dgm:pt modelId="{F8BFE2FC-41CC-458A-A901-34763F45E61C}" type="pres">
      <dgm:prSet presAssocID="{8DB352EF-6E29-4813-AB00-B9AA87B20891}" presName="L1TextContainer" presStyleLbl="revTx" presStyleIdx="3" presStyleCnt="10">
        <dgm:presLayoutVars>
          <dgm:chMax val="1"/>
          <dgm:chPref val="1"/>
          <dgm:bulletEnabled val="1"/>
        </dgm:presLayoutVars>
      </dgm:prSet>
      <dgm:spPr/>
    </dgm:pt>
    <dgm:pt modelId="{6DA140B6-E2B8-452F-9D6E-43D0255FADE3}" type="pres">
      <dgm:prSet presAssocID="{8DB352EF-6E29-4813-AB00-B9AA87B20891}" presName="ConnectLine" presStyleLbl="dkBgShp" presStyleIdx="3" presStyleCnt="7"/>
      <dgm:spPr/>
    </dgm:pt>
    <dgm:pt modelId="{EADDB34D-DD15-4548-A95B-22475A15DCE2}" type="pres">
      <dgm:prSet presAssocID="{8DB352EF-6E29-4813-AB00-B9AA87B20891}" presName="ConnectorPoint" presStyleCnt="0"/>
      <dgm:spPr/>
    </dgm:pt>
    <dgm:pt modelId="{8E5ACF4A-4E04-4661-AFFB-ADF576E6F251}" type="pres">
      <dgm:prSet presAssocID="{8DB352EF-6E29-4813-AB00-B9AA87B20891}" presName="Bullet" presStyleLbl="lnNode1" presStyleIdx="1" presStyleCnt="5"/>
      <dgm:spPr/>
    </dgm:pt>
    <dgm:pt modelId="{A19908E6-5A2D-470C-9EEA-2E5ED8086598}" type="pres">
      <dgm:prSet presAssocID="{8DB352EF-6E29-4813-AB00-B9AA87B20891}" presName="EmptyPlaceHolder" presStyleCnt="0"/>
      <dgm:spPr/>
    </dgm:pt>
    <dgm:pt modelId="{6A271F70-0D81-4A2B-8B00-FA5D76623AFD}" type="pres">
      <dgm:prSet presAssocID="{C225BDD7-D103-4418-BE40-78511B9E6EB4}" presName="spaceBetweenRectangles" presStyleCnt="0"/>
      <dgm:spPr/>
    </dgm:pt>
    <dgm:pt modelId="{E73C599F-C22D-4AE8-821F-6180F3A81E04}" type="pres">
      <dgm:prSet presAssocID="{A7286B71-AB54-4FD1-845C-45F0371BB1B8}" presName="composite" presStyleCnt="0"/>
      <dgm:spPr/>
    </dgm:pt>
    <dgm:pt modelId="{7D6546BA-B594-431A-84B8-5C6641E3BA17}" type="pres">
      <dgm:prSet presAssocID="{A7286B71-AB54-4FD1-845C-45F0371BB1B8}" presName="DropPinPlaceHolder" presStyleCnt="0"/>
      <dgm:spPr/>
    </dgm:pt>
    <dgm:pt modelId="{7B257B2D-E60F-4541-88C2-EF430BF2EA22}" type="pres">
      <dgm:prSet presAssocID="{A7286B71-AB54-4FD1-845C-45F0371BB1B8}" presName="DropPin" presStyleLbl="alignNode1" presStyleIdx="2" presStyleCnt="5"/>
      <dgm:spPr/>
    </dgm:pt>
    <dgm:pt modelId="{9C299EED-0545-494E-8D60-C7F6ABCAD1F3}" type="pres">
      <dgm:prSet presAssocID="{A7286B71-AB54-4FD1-845C-45F0371BB1B8}" presName="Ellipse" presStyleLbl="fgAcc1" presStyleIdx="2" presStyleCnt="5"/>
      <dgm:spPr/>
    </dgm:pt>
    <dgm:pt modelId="{019F5EFC-D0CC-4380-AD24-9D16224EF7FA}" type="pres">
      <dgm:prSet presAssocID="{A7286B71-AB54-4FD1-845C-45F0371BB1B8}" presName="L2TextContainer" presStyleLbl="revTx" presStyleIdx="4" presStyleCnt="10">
        <dgm:presLayoutVars>
          <dgm:bulletEnabled val="1"/>
        </dgm:presLayoutVars>
      </dgm:prSet>
      <dgm:spPr/>
    </dgm:pt>
    <dgm:pt modelId="{2B5721DD-B000-45C7-A438-A303A1DF50EE}" type="pres">
      <dgm:prSet presAssocID="{A7286B71-AB54-4FD1-845C-45F0371BB1B8}" presName="L1TextContainer" presStyleLbl="revTx" presStyleIdx="5" presStyleCnt="10">
        <dgm:presLayoutVars>
          <dgm:chMax val="1"/>
          <dgm:chPref val="1"/>
          <dgm:bulletEnabled val="1"/>
        </dgm:presLayoutVars>
      </dgm:prSet>
      <dgm:spPr/>
    </dgm:pt>
    <dgm:pt modelId="{5E588989-C30C-4F74-891B-BECF1A5C0E92}" type="pres">
      <dgm:prSet presAssocID="{A7286B71-AB54-4FD1-845C-45F0371BB1B8}" presName="ConnectLine" presStyleLbl="dkBgShp" presStyleIdx="4" presStyleCnt="7"/>
      <dgm:spPr/>
    </dgm:pt>
    <dgm:pt modelId="{62B7483F-1965-4FD0-8677-312B0D33F243}" type="pres">
      <dgm:prSet presAssocID="{A7286B71-AB54-4FD1-845C-45F0371BB1B8}" presName="ConnectorPoint" presStyleCnt="0"/>
      <dgm:spPr/>
    </dgm:pt>
    <dgm:pt modelId="{6D2F9C27-96EF-4886-A5BC-54688378F1F4}" type="pres">
      <dgm:prSet presAssocID="{A7286B71-AB54-4FD1-845C-45F0371BB1B8}" presName="Bullet" presStyleLbl="lnNode1" presStyleIdx="2" presStyleCnt="5"/>
      <dgm:spPr/>
    </dgm:pt>
    <dgm:pt modelId="{0E0A2A00-ADCA-4188-95FA-F4718210996D}" type="pres">
      <dgm:prSet presAssocID="{A7286B71-AB54-4FD1-845C-45F0371BB1B8}" presName="EmptyPlaceHolder" presStyleCnt="0"/>
      <dgm:spPr/>
    </dgm:pt>
    <dgm:pt modelId="{1911A326-DD23-47F7-AB42-BB12323E1578}" type="pres">
      <dgm:prSet presAssocID="{A1D55DBC-D447-4EDF-AC62-6C0D6C431455}" presName="spaceBetweenRectangles" presStyleCnt="0"/>
      <dgm:spPr/>
    </dgm:pt>
    <dgm:pt modelId="{24DA6228-C34B-4AF7-9327-62D69DDCB3BF}" type="pres">
      <dgm:prSet presAssocID="{18ACCADF-4F8F-44C3-943E-877A9B97BF9F}" presName="composite" presStyleCnt="0"/>
      <dgm:spPr/>
    </dgm:pt>
    <dgm:pt modelId="{AB0217C2-854A-4280-B8CF-019100DADE85}" type="pres">
      <dgm:prSet presAssocID="{18ACCADF-4F8F-44C3-943E-877A9B97BF9F}" presName="DropPinPlaceHolder" presStyleCnt="0"/>
      <dgm:spPr/>
    </dgm:pt>
    <dgm:pt modelId="{473FD0D4-ED8C-4B14-8421-5B95E1D25A0E}" type="pres">
      <dgm:prSet presAssocID="{18ACCADF-4F8F-44C3-943E-877A9B97BF9F}" presName="DropPin" presStyleLbl="alignNode1" presStyleIdx="3" presStyleCnt="5"/>
      <dgm:spPr/>
    </dgm:pt>
    <dgm:pt modelId="{94093848-B685-410A-8083-503F90E7EAEB}" type="pres">
      <dgm:prSet presAssocID="{18ACCADF-4F8F-44C3-943E-877A9B97BF9F}" presName="Ellipse" presStyleLbl="fgAcc1" presStyleIdx="3" presStyleCnt="5"/>
      <dgm:spPr/>
    </dgm:pt>
    <dgm:pt modelId="{24D1EE2B-9C5F-4EE3-87D5-DF8184E7AD3F}" type="pres">
      <dgm:prSet presAssocID="{18ACCADF-4F8F-44C3-943E-877A9B97BF9F}" presName="L2TextContainer" presStyleLbl="revTx" presStyleIdx="6" presStyleCnt="10">
        <dgm:presLayoutVars>
          <dgm:bulletEnabled val="1"/>
        </dgm:presLayoutVars>
      </dgm:prSet>
      <dgm:spPr/>
    </dgm:pt>
    <dgm:pt modelId="{1049ACD5-14E0-4069-A49A-2DC1A4665B78}" type="pres">
      <dgm:prSet presAssocID="{18ACCADF-4F8F-44C3-943E-877A9B97BF9F}" presName="L1TextContainer" presStyleLbl="revTx" presStyleIdx="7" presStyleCnt="10">
        <dgm:presLayoutVars>
          <dgm:chMax val="1"/>
          <dgm:chPref val="1"/>
          <dgm:bulletEnabled val="1"/>
        </dgm:presLayoutVars>
      </dgm:prSet>
      <dgm:spPr/>
    </dgm:pt>
    <dgm:pt modelId="{066A929E-32CF-42D8-BEC8-170F3668CBCE}" type="pres">
      <dgm:prSet presAssocID="{18ACCADF-4F8F-44C3-943E-877A9B97BF9F}" presName="ConnectLine" presStyleLbl="dkBgShp" presStyleIdx="5" presStyleCnt="7"/>
      <dgm:spPr/>
    </dgm:pt>
    <dgm:pt modelId="{3D5AF5D6-29F9-497E-B112-13A599B18506}" type="pres">
      <dgm:prSet presAssocID="{18ACCADF-4F8F-44C3-943E-877A9B97BF9F}" presName="ConnectorPoint" presStyleCnt="0"/>
      <dgm:spPr/>
    </dgm:pt>
    <dgm:pt modelId="{E83C4B95-C65B-47C0-B73F-AB1E7B583553}" type="pres">
      <dgm:prSet presAssocID="{18ACCADF-4F8F-44C3-943E-877A9B97BF9F}" presName="Bullet" presStyleLbl="lnNode1" presStyleIdx="3" presStyleCnt="5"/>
      <dgm:spPr/>
    </dgm:pt>
    <dgm:pt modelId="{2061E38A-3424-4E0A-AD74-7B1E94984BA3}" type="pres">
      <dgm:prSet presAssocID="{18ACCADF-4F8F-44C3-943E-877A9B97BF9F}" presName="EmptyPlaceHolder" presStyleCnt="0"/>
      <dgm:spPr/>
    </dgm:pt>
    <dgm:pt modelId="{B229D44F-2914-4454-9D32-8B23E3116F46}" type="pres">
      <dgm:prSet presAssocID="{7DEE8BCD-4BF0-449E-BBFC-DF9F7CC8A15A}" presName="spaceBetweenRectangles" presStyleCnt="0"/>
      <dgm:spPr/>
    </dgm:pt>
    <dgm:pt modelId="{3740AA53-D1B6-428F-B3BC-EFA7DEADC639}" type="pres">
      <dgm:prSet presAssocID="{63D08515-B1A4-4DA6-9840-32D52151A6BE}" presName="composite" presStyleCnt="0"/>
      <dgm:spPr/>
    </dgm:pt>
    <dgm:pt modelId="{F8F37EA0-C217-4309-A9B8-DC7275BDF0D2}" type="pres">
      <dgm:prSet presAssocID="{63D08515-B1A4-4DA6-9840-32D52151A6BE}" presName="DropPinPlaceHolder" presStyleCnt="0"/>
      <dgm:spPr/>
    </dgm:pt>
    <dgm:pt modelId="{FA49FA3B-5A19-4B56-879B-6169D71D1BF7}" type="pres">
      <dgm:prSet presAssocID="{63D08515-B1A4-4DA6-9840-32D52151A6BE}" presName="DropPin" presStyleLbl="alignNode1" presStyleIdx="4" presStyleCnt="5"/>
      <dgm:spPr/>
    </dgm:pt>
    <dgm:pt modelId="{1AE6439C-6B10-4527-9804-3E03921D6DE2}" type="pres">
      <dgm:prSet presAssocID="{63D08515-B1A4-4DA6-9840-32D52151A6BE}" presName="Ellipse" presStyleLbl="fgAcc1" presStyleIdx="4" presStyleCnt="5"/>
      <dgm:spPr/>
    </dgm:pt>
    <dgm:pt modelId="{D19E940B-54C6-49EB-99C8-AC689FA94C05}" type="pres">
      <dgm:prSet presAssocID="{63D08515-B1A4-4DA6-9840-32D52151A6BE}" presName="L2TextContainer" presStyleLbl="revTx" presStyleIdx="8" presStyleCnt="10">
        <dgm:presLayoutVars>
          <dgm:bulletEnabled val="1"/>
        </dgm:presLayoutVars>
      </dgm:prSet>
      <dgm:spPr/>
    </dgm:pt>
    <dgm:pt modelId="{A8DF3018-EB87-4B0F-8D7E-C27F339F7804}" type="pres">
      <dgm:prSet presAssocID="{63D08515-B1A4-4DA6-9840-32D52151A6BE}" presName="L1TextContainer" presStyleLbl="revTx" presStyleIdx="9" presStyleCnt="10">
        <dgm:presLayoutVars>
          <dgm:chMax val="1"/>
          <dgm:chPref val="1"/>
          <dgm:bulletEnabled val="1"/>
        </dgm:presLayoutVars>
      </dgm:prSet>
      <dgm:spPr/>
    </dgm:pt>
    <dgm:pt modelId="{E61F9A36-48FF-4F9A-AF37-C3D4CF6175B9}" type="pres">
      <dgm:prSet presAssocID="{63D08515-B1A4-4DA6-9840-32D52151A6BE}" presName="ConnectLine" presStyleLbl="dkBgShp" presStyleIdx="6" presStyleCnt="7"/>
      <dgm:spPr/>
    </dgm:pt>
    <dgm:pt modelId="{3E947B9D-EB94-4BE9-9353-890DB0EA9369}" type="pres">
      <dgm:prSet presAssocID="{63D08515-B1A4-4DA6-9840-32D52151A6BE}" presName="ConnectorPoint" presStyleCnt="0"/>
      <dgm:spPr/>
    </dgm:pt>
    <dgm:pt modelId="{8F857E7D-DDFB-4193-AC01-10578CF65D17}" type="pres">
      <dgm:prSet presAssocID="{63D08515-B1A4-4DA6-9840-32D52151A6BE}" presName="Bullet" presStyleLbl="lnNode1" presStyleIdx="4" presStyleCnt="5"/>
      <dgm:spPr/>
    </dgm:pt>
    <dgm:pt modelId="{AD4C0B0E-4F2C-435C-9590-7C321E87479C}" type="pres">
      <dgm:prSet presAssocID="{63D08515-B1A4-4DA6-9840-32D52151A6BE}" presName="EmptyPlaceHolder" presStyleCnt="0"/>
      <dgm:spPr/>
    </dgm:pt>
  </dgm:ptLst>
  <dgm:cxnLst>
    <dgm:cxn modelId="{A9D2510B-626F-481E-9EED-0B62050E7CCE}" srcId="{18ACCADF-4F8F-44C3-943E-877A9B97BF9F}" destId="{A8138A8D-F338-48B5-9F19-E0F6718EDEB2}" srcOrd="0" destOrd="0" parTransId="{C1969FCD-0212-4F24-A2A2-BA1F5FB84789}" sibTransId="{BBA35BCA-5A7F-4DAA-9DBC-8D026BB60318}"/>
    <dgm:cxn modelId="{5B04A111-4FD5-430D-996A-C157277AD434}" type="presOf" srcId="{A7286B71-AB54-4FD1-845C-45F0371BB1B8}" destId="{2B5721DD-B000-45C7-A438-A303A1DF50EE}" srcOrd="0" destOrd="0" presId="urn:microsoft.com/office/officeart/2024/layout/BulletTimelineInverted"/>
    <dgm:cxn modelId="{949A1C19-45B0-4C5C-BE17-0BFFEB818169}" type="presOf" srcId="{ADED6CE2-2EDC-45E5-B3DC-783EA2CA502B}" destId="{019F5EFC-D0CC-4380-AD24-9D16224EF7FA}" srcOrd="0" destOrd="0" presId="urn:microsoft.com/office/officeart/2024/layout/BulletTimelineInverted"/>
    <dgm:cxn modelId="{F82B1D29-A0D8-4754-A55D-35AA7163A82A}" srcId="{EB3FC5E4-4C66-4F89-BD46-6A05A0D87356}" destId="{8DB352EF-6E29-4813-AB00-B9AA87B20891}" srcOrd="1" destOrd="0" parTransId="{14919C16-0369-463B-9CB1-5CF9455C7702}" sibTransId="{C225BDD7-D103-4418-BE40-78511B9E6EB4}"/>
    <dgm:cxn modelId="{EFD2F42B-5B25-4F20-8E7A-E93C5B61EF3D}" type="presOf" srcId="{EB3FC5E4-4C66-4F89-BD46-6A05A0D87356}" destId="{938A8CBF-0A0F-46DD-B271-377A36EC7FC5}" srcOrd="0" destOrd="0" presId="urn:microsoft.com/office/officeart/2024/layout/BulletTimelineInverted"/>
    <dgm:cxn modelId="{58C98534-40C9-43BF-9F13-D70C9B66D677}" srcId="{8DB352EF-6E29-4813-AB00-B9AA87B20891}" destId="{98EA4504-CC8D-44FA-B289-185F436BFEDB}" srcOrd="0" destOrd="0" parTransId="{648494A6-4BFE-4835-9A6F-497381EEC0FF}" sibTransId="{ED601E05-6FC9-4907-AB69-B03BC771CF53}"/>
    <dgm:cxn modelId="{2208DB39-C1E7-489A-A9B9-8DB7BD3695F5}" type="presOf" srcId="{8DB352EF-6E29-4813-AB00-B9AA87B20891}" destId="{F8BFE2FC-41CC-458A-A901-34763F45E61C}" srcOrd="0" destOrd="0" presId="urn:microsoft.com/office/officeart/2024/layout/BulletTimelineInverted"/>
    <dgm:cxn modelId="{29CF493E-0636-45D7-8469-0161B221957A}" srcId="{EB3FC5E4-4C66-4F89-BD46-6A05A0D87356}" destId="{A7286B71-AB54-4FD1-845C-45F0371BB1B8}" srcOrd="2" destOrd="0" parTransId="{C5FF3551-E31A-4BE0-853E-2562132FC706}" sibTransId="{A1D55DBC-D447-4EDF-AC62-6C0D6C431455}"/>
    <dgm:cxn modelId="{8B14AC5C-3B9B-48C6-941E-CC87F19D868C}" type="presOf" srcId="{98EA4504-CC8D-44FA-B289-185F436BFEDB}" destId="{72399B5A-F3BD-440D-8B9A-0E39E4ED805B}" srcOrd="0" destOrd="0" presId="urn:microsoft.com/office/officeart/2024/layout/BulletTimelineInverted"/>
    <dgm:cxn modelId="{E599DD62-551F-4E75-8972-0FF5D6C0FAD1}" srcId="{EB3FC5E4-4C66-4F89-BD46-6A05A0D87356}" destId="{18ACCADF-4F8F-44C3-943E-877A9B97BF9F}" srcOrd="3" destOrd="0" parTransId="{CCFA54D3-1750-4825-9493-E6B56C0E9468}" sibTransId="{7DEE8BCD-4BF0-449E-BBFC-DF9F7CC8A15A}"/>
    <dgm:cxn modelId="{154F8969-8922-4E75-AE16-483856AFD87E}" type="presOf" srcId="{63D08515-B1A4-4DA6-9840-32D52151A6BE}" destId="{A8DF3018-EB87-4B0F-8D7E-C27F339F7804}" srcOrd="0" destOrd="0" presId="urn:microsoft.com/office/officeart/2024/layout/BulletTimelineInverted"/>
    <dgm:cxn modelId="{5F578353-7D0E-4DBE-92EF-962D9172E2EB}" srcId="{EB3FC5E4-4C66-4F89-BD46-6A05A0D87356}" destId="{63D08515-B1A4-4DA6-9840-32D52151A6BE}" srcOrd="4" destOrd="0" parTransId="{3A5478C0-3039-4AB3-A913-911F17A8DBD6}" sibTransId="{2C87299A-7624-4DA9-BE6D-C2380C619B51}"/>
    <dgm:cxn modelId="{990B6D8A-BAC8-4CC8-979B-B38CEFAA121A}" srcId="{63D08515-B1A4-4DA6-9840-32D52151A6BE}" destId="{7C3E6C31-5A3A-4BA4-B75E-B8B0A8674DBE}" srcOrd="0" destOrd="0" parTransId="{C7E76DDE-AF6F-4AAB-BE6B-6D2CB1816A80}" sibTransId="{2E1CF6C7-5F16-45BB-973F-FD831C5DA13C}"/>
    <dgm:cxn modelId="{87200E8E-6EA3-4B72-901D-AF32785E2C5D}" type="presOf" srcId="{FC83CC06-631F-493C-A282-00B85744D6C6}" destId="{43E5E183-EF81-43C7-812C-35A6CDAF88D3}" srcOrd="0" destOrd="0" presId="urn:microsoft.com/office/officeart/2024/layout/BulletTimelineInverted"/>
    <dgm:cxn modelId="{150E3A9B-FFE4-45F8-BF68-E6191A1C819C}" type="presOf" srcId="{18ACCADF-4F8F-44C3-943E-877A9B97BF9F}" destId="{1049ACD5-14E0-4069-A49A-2DC1A4665B78}" srcOrd="0" destOrd="0" presId="urn:microsoft.com/office/officeart/2024/layout/BulletTimelineInverted"/>
    <dgm:cxn modelId="{EC76CFA7-1F48-4216-9448-38B07CC3D342}" type="presOf" srcId="{7C3E6C31-5A3A-4BA4-B75E-B8B0A8674DBE}" destId="{D19E940B-54C6-49EB-99C8-AC689FA94C05}" srcOrd="0" destOrd="0" presId="urn:microsoft.com/office/officeart/2024/layout/BulletTimelineInverted"/>
    <dgm:cxn modelId="{2D69D6BA-B122-41CE-ACAE-154156DCC2B2}" type="presOf" srcId="{E5A922A2-BCCE-4491-9D15-0009BCC63AD6}" destId="{191FA38F-6D76-4105-868D-5E9EA75A6F30}" srcOrd="0" destOrd="0" presId="urn:microsoft.com/office/officeart/2024/layout/BulletTimelineInverted"/>
    <dgm:cxn modelId="{482B4FCC-8488-4FDD-920D-3781DD1F3241}" srcId="{EB3FC5E4-4C66-4F89-BD46-6A05A0D87356}" destId="{FC83CC06-631F-493C-A282-00B85744D6C6}" srcOrd="0" destOrd="0" parTransId="{EA918552-51F6-4A8D-ABAB-F036336121F3}" sibTransId="{08B00888-2C56-4D37-99BF-721CF8E658C4}"/>
    <dgm:cxn modelId="{3A7511DA-204C-4B61-87DB-C9A32B2BABBB}" srcId="{FC83CC06-631F-493C-A282-00B85744D6C6}" destId="{E5A922A2-BCCE-4491-9D15-0009BCC63AD6}" srcOrd="0" destOrd="0" parTransId="{D1B6A5E1-B909-42A1-A8F6-3BE00DA09717}" sibTransId="{65B4AC14-AD6B-47A5-887D-7C92A5C55CEA}"/>
    <dgm:cxn modelId="{112E6ADE-4199-4F41-9F0B-D3A780B50FDD}" srcId="{A7286B71-AB54-4FD1-845C-45F0371BB1B8}" destId="{ADED6CE2-2EDC-45E5-B3DC-783EA2CA502B}" srcOrd="0" destOrd="0" parTransId="{895E152B-528A-4AF2-8C02-CABE6EDCE1BE}" sibTransId="{E683EDFE-B4AB-4690-A5DF-44240F72CE85}"/>
    <dgm:cxn modelId="{AA9FF0FA-116E-435D-88E8-25C5CB6B41FD}" type="presOf" srcId="{A8138A8D-F338-48B5-9F19-E0F6718EDEB2}" destId="{24D1EE2B-9C5F-4EE3-87D5-DF8184E7AD3F}" srcOrd="0" destOrd="0" presId="urn:microsoft.com/office/officeart/2024/layout/BulletTimelineInverted"/>
    <dgm:cxn modelId="{BB7C7A4F-B63A-4847-9A18-9039BF038668}" type="presParOf" srcId="{938A8CBF-0A0F-46DD-B271-377A36EC7FC5}" destId="{80E00E04-E73B-4AC2-8C27-1D45283377E5}" srcOrd="0" destOrd="0" presId="urn:microsoft.com/office/officeart/2024/layout/BulletTimelineInverted"/>
    <dgm:cxn modelId="{3B846C2C-1D6A-451F-B1A8-8762AC375268}" type="presParOf" srcId="{80E00E04-E73B-4AC2-8C27-1D45283377E5}" destId="{E2F685AF-1308-43FF-B321-7148BCCD0E26}" srcOrd="0" destOrd="0" presId="urn:microsoft.com/office/officeart/2024/layout/BulletTimelineInverted"/>
    <dgm:cxn modelId="{0F007DD5-703E-47D9-9767-BD4997219451}" type="presParOf" srcId="{80E00E04-E73B-4AC2-8C27-1D45283377E5}" destId="{C9072D8C-B23E-4CF2-B2E2-95C814C00AD0}" srcOrd="1" destOrd="0" presId="urn:microsoft.com/office/officeart/2024/layout/BulletTimelineInverted"/>
    <dgm:cxn modelId="{11A0AEC7-FC62-48A2-9E86-6ED9D6B5FAEB}" type="presParOf" srcId="{938A8CBF-0A0F-46DD-B271-377A36EC7FC5}" destId="{D39D897A-7F88-4B7D-AADF-2F89729A8F31}" srcOrd="1" destOrd="0" presId="urn:microsoft.com/office/officeart/2024/layout/BulletTimelineInverted"/>
    <dgm:cxn modelId="{5AD6CD92-511C-4A69-A738-0C580BE542F0}" type="presParOf" srcId="{D39D897A-7F88-4B7D-AADF-2F89729A8F31}" destId="{1E5F7A08-5104-4905-90BC-A1458868EFC5}" srcOrd="0" destOrd="0" presId="urn:microsoft.com/office/officeart/2024/layout/BulletTimelineInverted"/>
    <dgm:cxn modelId="{291C52AB-3F9E-40FC-AE77-122EE0E365A0}" type="presParOf" srcId="{1E5F7A08-5104-4905-90BC-A1458868EFC5}" destId="{12491C7A-5831-4707-BE47-991B5DDF90A1}" srcOrd="0" destOrd="0" presId="urn:microsoft.com/office/officeart/2024/layout/BulletTimelineInverted"/>
    <dgm:cxn modelId="{3A4C432C-C91F-4059-8437-A78A610E9BB4}" type="presParOf" srcId="{12491C7A-5831-4707-BE47-991B5DDF90A1}" destId="{7785CCFA-4F6F-4EC6-8670-7C579C0C15CE}" srcOrd="0" destOrd="0" presId="urn:microsoft.com/office/officeart/2024/layout/BulletTimelineInverted"/>
    <dgm:cxn modelId="{151900E9-7959-4B21-837B-4AC9C53EE554}" type="presParOf" srcId="{12491C7A-5831-4707-BE47-991B5DDF90A1}" destId="{E7D9E29D-0432-4F67-9EE3-EF54A649AB87}" srcOrd="1" destOrd="0" presId="urn:microsoft.com/office/officeart/2024/layout/BulletTimelineInverted"/>
    <dgm:cxn modelId="{48E31779-BAD3-4DC5-8580-2176AB186A9D}" type="presParOf" srcId="{1E5F7A08-5104-4905-90BC-A1458868EFC5}" destId="{191FA38F-6D76-4105-868D-5E9EA75A6F30}" srcOrd="1" destOrd="0" presId="urn:microsoft.com/office/officeart/2024/layout/BulletTimelineInverted"/>
    <dgm:cxn modelId="{63895839-905D-4913-B1F6-6ADE043EED0C}" type="presParOf" srcId="{1E5F7A08-5104-4905-90BC-A1458868EFC5}" destId="{43E5E183-EF81-43C7-812C-35A6CDAF88D3}" srcOrd="2" destOrd="0" presId="urn:microsoft.com/office/officeart/2024/layout/BulletTimelineInverted"/>
    <dgm:cxn modelId="{A42777FC-BA6A-4EC0-85A6-B28B84BD8B33}" type="presParOf" srcId="{1E5F7A08-5104-4905-90BC-A1458868EFC5}" destId="{B29F5185-FA01-4EB9-9769-B64E15987787}" srcOrd="3" destOrd="0" presId="urn:microsoft.com/office/officeart/2024/layout/BulletTimelineInverted"/>
    <dgm:cxn modelId="{3B659CD0-98DB-4137-98A4-E384766764C2}" type="presParOf" srcId="{1E5F7A08-5104-4905-90BC-A1458868EFC5}" destId="{77FC5FB8-5460-4729-977D-07A412F7C15D}" srcOrd="4" destOrd="0" presId="urn:microsoft.com/office/officeart/2024/layout/BulletTimelineInverted"/>
    <dgm:cxn modelId="{05EC2142-7FFD-4E7A-A0F4-AA881A2E05B4}" type="presParOf" srcId="{77FC5FB8-5460-4729-977D-07A412F7C15D}" destId="{DAA62A8C-868C-4626-845B-65AAF7927D1A}" srcOrd="0" destOrd="0" presId="urn:microsoft.com/office/officeart/2024/layout/BulletTimelineInverted"/>
    <dgm:cxn modelId="{E61457B9-8186-46ED-9F06-A50D924A109B}" type="presParOf" srcId="{1E5F7A08-5104-4905-90BC-A1458868EFC5}" destId="{347CF084-85E5-49B8-B8C7-7A6AF5C5EAAB}" srcOrd="5" destOrd="0" presId="urn:microsoft.com/office/officeart/2024/layout/BulletTimelineInverted"/>
    <dgm:cxn modelId="{503DA8E0-DF18-4ED0-BB7A-41260074F3C7}" type="presParOf" srcId="{D39D897A-7F88-4B7D-AADF-2F89729A8F31}" destId="{5A866191-2469-43D3-8052-8AB9853482A7}" srcOrd="1" destOrd="0" presId="urn:microsoft.com/office/officeart/2024/layout/BulletTimelineInverted"/>
    <dgm:cxn modelId="{48FC0721-938F-4243-BE64-2FAB6BC79DF4}" type="presParOf" srcId="{D39D897A-7F88-4B7D-AADF-2F89729A8F31}" destId="{8792BF74-7224-4EF2-9B24-D07958F9A403}" srcOrd="2" destOrd="0" presId="urn:microsoft.com/office/officeart/2024/layout/BulletTimelineInverted"/>
    <dgm:cxn modelId="{BA666A92-8713-49FA-91FB-0E12A89C74B2}" type="presParOf" srcId="{8792BF74-7224-4EF2-9B24-D07958F9A403}" destId="{E69AFCE1-E8B0-4798-B8B2-1FE2CFD8B766}" srcOrd="0" destOrd="0" presId="urn:microsoft.com/office/officeart/2024/layout/BulletTimelineInverted"/>
    <dgm:cxn modelId="{DF5188E7-9674-4B1E-AD17-C88C4E54E750}" type="presParOf" srcId="{E69AFCE1-E8B0-4798-B8B2-1FE2CFD8B766}" destId="{BE0AB674-4AEE-492A-88E9-3CCD72D78311}" srcOrd="0" destOrd="0" presId="urn:microsoft.com/office/officeart/2024/layout/BulletTimelineInverted"/>
    <dgm:cxn modelId="{455688AB-5449-479B-98A3-E6F427EB2CB0}" type="presParOf" srcId="{E69AFCE1-E8B0-4798-B8B2-1FE2CFD8B766}" destId="{5E8E57F3-688E-4147-8C94-317C0159A7A7}" srcOrd="1" destOrd="0" presId="urn:microsoft.com/office/officeart/2024/layout/BulletTimelineInverted"/>
    <dgm:cxn modelId="{644F9FCE-48A4-4D09-844A-23F3BF6D36BB}" type="presParOf" srcId="{8792BF74-7224-4EF2-9B24-D07958F9A403}" destId="{72399B5A-F3BD-440D-8B9A-0E39E4ED805B}" srcOrd="1" destOrd="0" presId="urn:microsoft.com/office/officeart/2024/layout/BulletTimelineInverted"/>
    <dgm:cxn modelId="{4CA1F983-1418-4DCA-ADD8-47222E9B874B}" type="presParOf" srcId="{8792BF74-7224-4EF2-9B24-D07958F9A403}" destId="{F8BFE2FC-41CC-458A-A901-34763F45E61C}" srcOrd="2" destOrd="0" presId="urn:microsoft.com/office/officeart/2024/layout/BulletTimelineInverted"/>
    <dgm:cxn modelId="{94FDD2F6-BB68-42FF-B714-C9628EBB209B}" type="presParOf" srcId="{8792BF74-7224-4EF2-9B24-D07958F9A403}" destId="{6DA140B6-E2B8-452F-9D6E-43D0255FADE3}" srcOrd="3" destOrd="0" presId="urn:microsoft.com/office/officeart/2024/layout/BulletTimelineInverted"/>
    <dgm:cxn modelId="{24E7C7D3-E4C1-4283-999C-6033E9604B69}" type="presParOf" srcId="{8792BF74-7224-4EF2-9B24-D07958F9A403}" destId="{EADDB34D-DD15-4548-A95B-22475A15DCE2}" srcOrd="4" destOrd="0" presId="urn:microsoft.com/office/officeart/2024/layout/BulletTimelineInverted"/>
    <dgm:cxn modelId="{F1821BBA-98C7-4584-8587-2F0522C5A478}" type="presParOf" srcId="{EADDB34D-DD15-4548-A95B-22475A15DCE2}" destId="{8E5ACF4A-4E04-4661-AFFB-ADF576E6F251}" srcOrd="0" destOrd="0" presId="urn:microsoft.com/office/officeart/2024/layout/BulletTimelineInverted"/>
    <dgm:cxn modelId="{F21FBEF2-A58D-42B6-B872-938033840671}" type="presParOf" srcId="{8792BF74-7224-4EF2-9B24-D07958F9A403}" destId="{A19908E6-5A2D-470C-9EEA-2E5ED8086598}" srcOrd="5" destOrd="0" presId="urn:microsoft.com/office/officeart/2024/layout/BulletTimelineInverted"/>
    <dgm:cxn modelId="{49123E0B-F454-46BD-8E0C-DD172BDE6CFE}" type="presParOf" srcId="{D39D897A-7F88-4B7D-AADF-2F89729A8F31}" destId="{6A271F70-0D81-4A2B-8B00-FA5D76623AFD}" srcOrd="3" destOrd="0" presId="urn:microsoft.com/office/officeart/2024/layout/BulletTimelineInverted"/>
    <dgm:cxn modelId="{742E2929-F73D-4299-8216-50BB8D25D6FC}" type="presParOf" srcId="{D39D897A-7F88-4B7D-AADF-2F89729A8F31}" destId="{E73C599F-C22D-4AE8-821F-6180F3A81E04}" srcOrd="4" destOrd="0" presId="urn:microsoft.com/office/officeart/2024/layout/BulletTimelineInverted"/>
    <dgm:cxn modelId="{BBA067A5-DF8E-40A2-BD29-D1D5A13F50D7}" type="presParOf" srcId="{E73C599F-C22D-4AE8-821F-6180F3A81E04}" destId="{7D6546BA-B594-431A-84B8-5C6641E3BA17}" srcOrd="0" destOrd="0" presId="urn:microsoft.com/office/officeart/2024/layout/BulletTimelineInverted"/>
    <dgm:cxn modelId="{DF8D92B2-31D4-4542-834E-B00D3DC253BE}" type="presParOf" srcId="{7D6546BA-B594-431A-84B8-5C6641E3BA17}" destId="{7B257B2D-E60F-4541-88C2-EF430BF2EA22}" srcOrd="0" destOrd="0" presId="urn:microsoft.com/office/officeart/2024/layout/BulletTimelineInverted"/>
    <dgm:cxn modelId="{308C24E8-F5C8-49FD-866D-CE4F1A1C3956}" type="presParOf" srcId="{7D6546BA-B594-431A-84B8-5C6641E3BA17}" destId="{9C299EED-0545-494E-8D60-C7F6ABCAD1F3}" srcOrd="1" destOrd="0" presId="urn:microsoft.com/office/officeart/2024/layout/BulletTimelineInverted"/>
    <dgm:cxn modelId="{435209A0-5A48-4685-9487-90558E5D6D44}" type="presParOf" srcId="{E73C599F-C22D-4AE8-821F-6180F3A81E04}" destId="{019F5EFC-D0CC-4380-AD24-9D16224EF7FA}" srcOrd="1" destOrd="0" presId="urn:microsoft.com/office/officeart/2024/layout/BulletTimelineInverted"/>
    <dgm:cxn modelId="{DF5FFCBC-8688-42A2-8529-4D264363E9B6}" type="presParOf" srcId="{E73C599F-C22D-4AE8-821F-6180F3A81E04}" destId="{2B5721DD-B000-45C7-A438-A303A1DF50EE}" srcOrd="2" destOrd="0" presId="urn:microsoft.com/office/officeart/2024/layout/BulletTimelineInverted"/>
    <dgm:cxn modelId="{AD3B7668-2B0B-47DF-B1C8-E5FE9F9FF4A0}" type="presParOf" srcId="{E73C599F-C22D-4AE8-821F-6180F3A81E04}" destId="{5E588989-C30C-4F74-891B-BECF1A5C0E92}" srcOrd="3" destOrd="0" presId="urn:microsoft.com/office/officeart/2024/layout/BulletTimelineInverted"/>
    <dgm:cxn modelId="{0293329D-F4E3-4B5A-B937-7C5F4B5B4474}" type="presParOf" srcId="{E73C599F-C22D-4AE8-821F-6180F3A81E04}" destId="{62B7483F-1965-4FD0-8677-312B0D33F243}" srcOrd="4" destOrd="0" presId="urn:microsoft.com/office/officeart/2024/layout/BulletTimelineInverted"/>
    <dgm:cxn modelId="{2F359E88-6B1B-40B3-8B02-8DA4C5138844}" type="presParOf" srcId="{62B7483F-1965-4FD0-8677-312B0D33F243}" destId="{6D2F9C27-96EF-4886-A5BC-54688378F1F4}" srcOrd="0" destOrd="0" presId="urn:microsoft.com/office/officeart/2024/layout/BulletTimelineInverted"/>
    <dgm:cxn modelId="{255E69AB-CB92-4CEA-B333-F1BD076B7041}" type="presParOf" srcId="{E73C599F-C22D-4AE8-821F-6180F3A81E04}" destId="{0E0A2A00-ADCA-4188-95FA-F4718210996D}" srcOrd="5" destOrd="0" presId="urn:microsoft.com/office/officeart/2024/layout/BulletTimelineInverted"/>
    <dgm:cxn modelId="{CF21851A-A4C8-4EF7-ACC9-A91758A8E82B}" type="presParOf" srcId="{D39D897A-7F88-4B7D-AADF-2F89729A8F31}" destId="{1911A326-DD23-47F7-AB42-BB12323E1578}" srcOrd="5" destOrd="0" presId="urn:microsoft.com/office/officeart/2024/layout/BulletTimelineInverted"/>
    <dgm:cxn modelId="{C3E465FE-5D81-4407-90BA-ECA885752437}" type="presParOf" srcId="{D39D897A-7F88-4B7D-AADF-2F89729A8F31}" destId="{24DA6228-C34B-4AF7-9327-62D69DDCB3BF}" srcOrd="6" destOrd="0" presId="urn:microsoft.com/office/officeart/2024/layout/BulletTimelineInverted"/>
    <dgm:cxn modelId="{F55DBB4C-AC33-4CE5-A17E-D4EC27A7F043}" type="presParOf" srcId="{24DA6228-C34B-4AF7-9327-62D69DDCB3BF}" destId="{AB0217C2-854A-4280-B8CF-019100DADE85}" srcOrd="0" destOrd="0" presId="urn:microsoft.com/office/officeart/2024/layout/BulletTimelineInverted"/>
    <dgm:cxn modelId="{D53669BB-57DD-4314-A32A-0FBA19A65603}" type="presParOf" srcId="{AB0217C2-854A-4280-B8CF-019100DADE85}" destId="{473FD0D4-ED8C-4B14-8421-5B95E1D25A0E}" srcOrd="0" destOrd="0" presId="urn:microsoft.com/office/officeart/2024/layout/BulletTimelineInverted"/>
    <dgm:cxn modelId="{B54FD7E6-8F88-467A-9D76-32D126BDB4D7}" type="presParOf" srcId="{AB0217C2-854A-4280-B8CF-019100DADE85}" destId="{94093848-B685-410A-8083-503F90E7EAEB}" srcOrd="1" destOrd="0" presId="urn:microsoft.com/office/officeart/2024/layout/BulletTimelineInverted"/>
    <dgm:cxn modelId="{AF562C1D-2280-4305-AFC9-C49765E121C8}" type="presParOf" srcId="{24DA6228-C34B-4AF7-9327-62D69DDCB3BF}" destId="{24D1EE2B-9C5F-4EE3-87D5-DF8184E7AD3F}" srcOrd="1" destOrd="0" presId="urn:microsoft.com/office/officeart/2024/layout/BulletTimelineInverted"/>
    <dgm:cxn modelId="{D428E208-E780-4C3E-86C5-07B7BE4861C3}" type="presParOf" srcId="{24DA6228-C34B-4AF7-9327-62D69DDCB3BF}" destId="{1049ACD5-14E0-4069-A49A-2DC1A4665B78}" srcOrd="2" destOrd="0" presId="urn:microsoft.com/office/officeart/2024/layout/BulletTimelineInverted"/>
    <dgm:cxn modelId="{85084603-8BB6-4BFC-80BE-EF09F5AE6152}" type="presParOf" srcId="{24DA6228-C34B-4AF7-9327-62D69DDCB3BF}" destId="{066A929E-32CF-42D8-BEC8-170F3668CBCE}" srcOrd="3" destOrd="0" presId="urn:microsoft.com/office/officeart/2024/layout/BulletTimelineInverted"/>
    <dgm:cxn modelId="{9A422F7A-D3EA-40E3-BCD7-6C6EA0F32012}" type="presParOf" srcId="{24DA6228-C34B-4AF7-9327-62D69DDCB3BF}" destId="{3D5AF5D6-29F9-497E-B112-13A599B18506}" srcOrd="4" destOrd="0" presId="urn:microsoft.com/office/officeart/2024/layout/BulletTimelineInverted"/>
    <dgm:cxn modelId="{5564667E-DE87-451C-80BA-A37C99D842CA}" type="presParOf" srcId="{3D5AF5D6-29F9-497E-B112-13A599B18506}" destId="{E83C4B95-C65B-47C0-B73F-AB1E7B583553}" srcOrd="0" destOrd="0" presId="urn:microsoft.com/office/officeart/2024/layout/BulletTimelineInverted"/>
    <dgm:cxn modelId="{2D9FDA3B-1DAA-41B8-8F8B-E3DD53E0814F}" type="presParOf" srcId="{24DA6228-C34B-4AF7-9327-62D69DDCB3BF}" destId="{2061E38A-3424-4E0A-AD74-7B1E94984BA3}" srcOrd="5" destOrd="0" presId="urn:microsoft.com/office/officeart/2024/layout/BulletTimelineInverted"/>
    <dgm:cxn modelId="{43F5117D-0D80-4AF8-B4C1-4B2664CE72CC}" type="presParOf" srcId="{D39D897A-7F88-4B7D-AADF-2F89729A8F31}" destId="{B229D44F-2914-4454-9D32-8B23E3116F46}" srcOrd="7" destOrd="0" presId="urn:microsoft.com/office/officeart/2024/layout/BulletTimelineInverted"/>
    <dgm:cxn modelId="{1CE26BBA-E9E6-4051-8A1A-9E6488DB02AD}" type="presParOf" srcId="{D39D897A-7F88-4B7D-AADF-2F89729A8F31}" destId="{3740AA53-D1B6-428F-B3BC-EFA7DEADC639}" srcOrd="8" destOrd="0" presId="urn:microsoft.com/office/officeart/2024/layout/BulletTimelineInverted"/>
    <dgm:cxn modelId="{17E22FBC-D52C-4775-BF1E-84B78643B497}" type="presParOf" srcId="{3740AA53-D1B6-428F-B3BC-EFA7DEADC639}" destId="{F8F37EA0-C217-4309-A9B8-DC7275BDF0D2}" srcOrd="0" destOrd="0" presId="urn:microsoft.com/office/officeart/2024/layout/BulletTimelineInverted"/>
    <dgm:cxn modelId="{26679461-FBA6-442C-8853-1487AE316553}" type="presParOf" srcId="{F8F37EA0-C217-4309-A9B8-DC7275BDF0D2}" destId="{FA49FA3B-5A19-4B56-879B-6169D71D1BF7}" srcOrd="0" destOrd="0" presId="urn:microsoft.com/office/officeart/2024/layout/BulletTimelineInverted"/>
    <dgm:cxn modelId="{AF40C4C6-F92D-48F6-9B12-BEF0C9BFF3CF}" type="presParOf" srcId="{F8F37EA0-C217-4309-A9B8-DC7275BDF0D2}" destId="{1AE6439C-6B10-4527-9804-3E03921D6DE2}" srcOrd="1" destOrd="0" presId="urn:microsoft.com/office/officeart/2024/layout/BulletTimelineInverted"/>
    <dgm:cxn modelId="{9623A18B-0121-4FF5-B9C0-5A6AC1EBC6D8}" type="presParOf" srcId="{3740AA53-D1B6-428F-B3BC-EFA7DEADC639}" destId="{D19E940B-54C6-49EB-99C8-AC689FA94C05}" srcOrd="1" destOrd="0" presId="urn:microsoft.com/office/officeart/2024/layout/BulletTimelineInverted"/>
    <dgm:cxn modelId="{6CCD7301-8239-4ACA-81EF-6753DA0239F2}" type="presParOf" srcId="{3740AA53-D1B6-428F-B3BC-EFA7DEADC639}" destId="{A8DF3018-EB87-4B0F-8D7E-C27F339F7804}" srcOrd="2" destOrd="0" presId="urn:microsoft.com/office/officeart/2024/layout/BulletTimelineInverted"/>
    <dgm:cxn modelId="{E40330A7-E545-471B-A220-5673222C8F90}" type="presParOf" srcId="{3740AA53-D1B6-428F-B3BC-EFA7DEADC639}" destId="{E61F9A36-48FF-4F9A-AF37-C3D4CF6175B9}" srcOrd="3" destOrd="0" presId="urn:microsoft.com/office/officeart/2024/layout/BulletTimelineInverted"/>
    <dgm:cxn modelId="{D9295CEF-0FD7-43A3-9E44-B31D2C821249}" type="presParOf" srcId="{3740AA53-D1B6-428F-B3BC-EFA7DEADC639}" destId="{3E947B9D-EB94-4BE9-9353-890DB0EA9369}" srcOrd="4" destOrd="0" presId="urn:microsoft.com/office/officeart/2024/layout/BulletTimelineInverted"/>
    <dgm:cxn modelId="{E3AEAC66-93AD-4C83-ABF1-B63A84E27A6B}" type="presParOf" srcId="{3E947B9D-EB94-4BE9-9353-890DB0EA9369}" destId="{8F857E7D-DDFB-4193-AC01-10578CF65D17}" srcOrd="0" destOrd="0" presId="urn:microsoft.com/office/officeart/2024/layout/BulletTimelineInverted"/>
    <dgm:cxn modelId="{DFE8A3DF-1EA4-41AA-9817-BDB5608B1FCB}" type="presParOf" srcId="{3740AA53-D1B6-428F-B3BC-EFA7DEADC639}" destId="{AD4C0B0E-4F2C-435C-9590-7C321E87479C}" srcOrd="5" destOrd="0" presId="urn:microsoft.com/office/officeart/2024/layout/BulletTimelineInvert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3FC5E4-4C66-4F89-BD46-6A05A0D87356}" type="doc">
      <dgm:prSet loTypeId="urn:microsoft.com/office/officeart/2024/layout/BulletTimelineInverted" loCatId="process" qsTypeId="urn:microsoft.com/office/officeart/2005/8/quickstyle/simple1" qsCatId="simple" csTypeId="urn:microsoft.com/office/officeart/2005/8/colors/accent1_2" csCatId="accent1" phldr="1"/>
      <dgm:spPr/>
      <dgm:t>
        <a:bodyPr/>
        <a:lstStyle/>
        <a:p>
          <a:endParaRPr lang="en-US"/>
        </a:p>
      </dgm:t>
    </dgm:pt>
    <dgm:pt modelId="{FC83CC06-631F-493C-A282-00B85744D6C6}">
      <dgm:prSet phldrT="Add an event" phldr="0">
        <dgm:extLst>
          <a:ext uri="{C7F2D5A4-9E3B-4C8F-A7D2-1F8E9B6C4A30}">
            <msodIdLoc:phldrLoc xmlns:msodIdLoc="http://schemas.microsoft.com/office/drawing/2026/04/diagram/placeholderloc" id="msoidsIgxTimelineAddEvent"/>
          </a:ext>
        </dgm:extLst>
      </dgm:prSet>
      <dgm:spPr/>
      <dgm:t>
        <a:bodyPr/>
        <a:lstStyle/>
        <a:p>
          <a:pPr>
            <a:defRPr b="1"/>
          </a:pPr>
          <a:r>
            <a:rPr lang="en-US" dirty="0"/>
            <a:t>$5,868,230</a:t>
          </a:r>
        </a:p>
      </dgm:t>
    </dgm:pt>
    <dgm:pt modelId="{EA918552-51F6-4A8D-ABAB-F036336121F3}" type="parTrans" cxnId="{482B4FCC-8488-4FDD-920D-3781DD1F3241}">
      <dgm:prSet/>
      <dgm:spPr/>
      <dgm:t>
        <a:bodyPr/>
        <a:lstStyle/>
        <a:p>
          <a:endParaRPr lang="en-US"/>
        </a:p>
      </dgm:t>
    </dgm:pt>
    <dgm:pt modelId="{08B00888-2C56-4D37-99BF-721CF8E658C4}" type="sibTrans" cxnId="{482B4FCC-8488-4FDD-920D-3781DD1F3241}">
      <dgm:prSet/>
      <dgm:spPr/>
      <dgm:t>
        <a:bodyPr/>
        <a:lstStyle/>
        <a:p>
          <a:endParaRPr lang="en-US"/>
        </a:p>
      </dgm:t>
    </dgm:pt>
    <dgm:pt modelId="{E5A922A2-BCCE-4491-9D15-0009BCC63AD6}">
      <dgm:prSet phldrT="Write a description of the significance of this event" phldr="0">
        <dgm:extLst>
          <a:ext uri="{C7F2D5A4-9E3B-4C8F-A7D2-1F8E9B6C4A30}">
            <msodIdLoc:phldrLoc xmlns:msodIdLoc="http://schemas.microsoft.com/office/drawing/2026/04/diagram/placeholderloc" id="msoidsIgxTimelineEventDescription"/>
          </a:ext>
        </dgm:extLst>
      </dgm:prSet>
      <dgm:spPr/>
      <dgm:t>
        <a:bodyPr/>
        <a:lstStyle/>
        <a:p>
          <a:r>
            <a:rPr lang="en-US" dirty="0"/>
            <a:t>CEAO LBR Funding</a:t>
          </a:r>
        </a:p>
      </dgm:t>
    </dgm:pt>
    <dgm:pt modelId="{D1B6A5E1-B909-42A1-A8F6-3BE00DA09717}" type="parTrans" cxnId="{3A7511DA-204C-4B61-87DB-C9A32B2BABBB}">
      <dgm:prSet/>
      <dgm:spPr/>
      <dgm:t>
        <a:bodyPr/>
        <a:lstStyle/>
        <a:p>
          <a:endParaRPr lang="en-US"/>
        </a:p>
      </dgm:t>
    </dgm:pt>
    <dgm:pt modelId="{65B4AC14-AD6B-47A5-887D-7C92A5C55CEA}" type="sibTrans" cxnId="{3A7511DA-204C-4B61-87DB-C9A32B2BABBB}">
      <dgm:prSet/>
      <dgm:spPr/>
      <dgm:t>
        <a:bodyPr/>
        <a:lstStyle/>
        <a:p>
          <a:endParaRPr lang="en-US"/>
        </a:p>
      </dgm:t>
    </dgm:pt>
    <dgm:pt modelId="{A7286B71-AB54-4FD1-845C-45F0371BB1B8}">
      <dgm:prSet phldrT="Add an event" phldr="0">
        <dgm:extLst>
          <a:ext uri="{C7F2D5A4-9E3B-4C8F-A7D2-1F8E9B6C4A30}">
            <msodIdLoc:phldrLoc xmlns:msodIdLoc="http://schemas.microsoft.com/office/drawing/2026/04/diagram/placeholderloc" id="msoidsIgxTimelineAddEvent"/>
          </a:ext>
        </dgm:extLst>
      </dgm:prSet>
      <dgm:spPr/>
      <dgm:t>
        <a:bodyPr/>
        <a:lstStyle/>
        <a:p>
          <a:pPr>
            <a:defRPr b="1"/>
          </a:pPr>
          <a:r>
            <a:rPr lang="en-US" dirty="0"/>
            <a:t>$412,593</a:t>
          </a:r>
        </a:p>
      </dgm:t>
    </dgm:pt>
    <dgm:pt modelId="{C5FF3551-E31A-4BE0-853E-2562132FC706}" type="parTrans" cxnId="{29CF493E-0636-45D7-8469-0161B221957A}">
      <dgm:prSet/>
      <dgm:spPr/>
      <dgm:t>
        <a:bodyPr/>
        <a:lstStyle/>
        <a:p>
          <a:endParaRPr lang="en-US"/>
        </a:p>
      </dgm:t>
    </dgm:pt>
    <dgm:pt modelId="{A1D55DBC-D447-4EDF-AC62-6C0D6C431455}" type="sibTrans" cxnId="{29CF493E-0636-45D7-8469-0161B221957A}">
      <dgm:prSet/>
      <dgm:spPr/>
      <dgm:t>
        <a:bodyPr/>
        <a:lstStyle/>
        <a:p>
          <a:endParaRPr lang="en-US"/>
        </a:p>
      </dgm:t>
    </dgm:pt>
    <dgm:pt modelId="{ADED6CE2-2EDC-45E5-B3DC-783EA2CA502B}">
      <dgm:prSet phldrT="Write a description of the significance of this event" phldr="0">
        <dgm:extLst>
          <a:ext uri="{C7F2D5A4-9E3B-4C8F-A7D2-1F8E9B6C4A30}">
            <msodIdLoc:phldrLoc xmlns:msodIdLoc="http://schemas.microsoft.com/office/drawing/2026/04/diagram/placeholderloc" id="msoidsIgxTimelineEventDescription"/>
          </a:ext>
        </dgm:extLst>
      </dgm:prSet>
      <dgm:spPr/>
      <dgm:t>
        <a:bodyPr/>
        <a:lstStyle/>
        <a:p>
          <a:r>
            <a:rPr lang="en-US" dirty="0"/>
            <a:t>Community Project Funding </a:t>
          </a:r>
        </a:p>
      </dgm:t>
    </dgm:pt>
    <dgm:pt modelId="{895E152B-528A-4AF2-8C02-CABE6EDCE1BE}" type="parTrans" cxnId="{112E6ADE-4199-4F41-9F0B-D3A780B50FDD}">
      <dgm:prSet/>
      <dgm:spPr/>
      <dgm:t>
        <a:bodyPr/>
        <a:lstStyle/>
        <a:p>
          <a:endParaRPr lang="en-US"/>
        </a:p>
      </dgm:t>
    </dgm:pt>
    <dgm:pt modelId="{E683EDFE-B4AB-4690-A5DF-44240F72CE85}" type="sibTrans" cxnId="{112E6ADE-4199-4F41-9F0B-D3A780B50FDD}">
      <dgm:prSet/>
      <dgm:spPr/>
      <dgm:t>
        <a:bodyPr/>
        <a:lstStyle/>
        <a:p>
          <a:endParaRPr lang="en-US"/>
        </a:p>
      </dgm:t>
    </dgm:pt>
    <dgm:pt modelId="{18ACCADF-4F8F-44C3-943E-877A9B97BF9F}">
      <dgm:prSet phldrT="Add an event" phldr="0">
        <dgm:extLst>
          <a:ext uri="{C7F2D5A4-9E3B-4C8F-A7D2-1F8E9B6C4A30}">
            <msodIdLoc:phldrLoc xmlns:msodIdLoc="http://schemas.microsoft.com/office/drawing/2026/04/diagram/placeholderloc" id="msoidsIgxTimelineAddEvent"/>
          </a:ext>
        </dgm:extLst>
      </dgm:prSet>
      <dgm:spPr/>
      <dgm:t>
        <a:bodyPr/>
        <a:lstStyle/>
        <a:p>
          <a:pPr>
            <a:defRPr b="1"/>
          </a:pPr>
          <a:r>
            <a:rPr lang="en-US" dirty="0"/>
            <a:t>$1,507,163</a:t>
          </a:r>
        </a:p>
      </dgm:t>
    </dgm:pt>
    <dgm:pt modelId="{CCFA54D3-1750-4825-9493-E6B56C0E9468}" type="parTrans" cxnId="{E599DD62-551F-4E75-8972-0FF5D6C0FAD1}">
      <dgm:prSet/>
      <dgm:spPr/>
      <dgm:t>
        <a:bodyPr/>
        <a:lstStyle/>
        <a:p>
          <a:endParaRPr lang="en-US"/>
        </a:p>
      </dgm:t>
    </dgm:pt>
    <dgm:pt modelId="{7DEE8BCD-4BF0-449E-BBFC-DF9F7CC8A15A}" type="sibTrans" cxnId="{E599DD62-551F-4E75-8972-0FF5D6C0FAD1}">
      <dgm:prSet/>
      <dgm:spPr/>
      <dgm:t>
        <a:bodyPr/>
        <a:lstStyle/>
        <a:p>
          <a:endParaRPr lang="en-US"/>
        </a:p>
      </dgm:t>
    </dgm:pt>
    <dgm:pt modelId="{A8138A8D-F338-48B5-9F19-E0F6718EDEB2}">
      <dgm:prSet phldrT="Write a description of the significance of this event" phldr="0">
        <dgm:extLst>
          <a:ext uri="{C7F2D5A4-9E3B-4C8F-A7D2-1F8E9B6C4A30}">
            <msodIdLoc:phldrLoc xmlns:msodIdLoc="http://schemas.microsoft.com/office/drawing/2026/04/diagram/placeholderloc" id="msoidsIgxTimelineEventDescription"/>
          </a:ext>
        </dgm:extLst>
      </dgm:prSet>
      <dgm:spPr/>
      <dgm:t>
        <a:bodyPr/>
        <a:lstStyle/>
        <a:p>
          <a:r>
            <a:rPr lang="en-US" dirty="0"/>
            <a:t>SIB Loan</a:t>
          </a:r>
        </a:p>
      </dgm:t>
    </dgm:pt>
    <dgm:pt modelId="{C1969FCD-0212-4F24-A2A2-BA1F5FB84789}" type="parTrans" cxnId="{A9D2510B-626F-481E-9EED-0B62050E7CCE}">
      <dgm:prSet/>
      <dgm:spPr/>
      <dgm:t>
        <a:bodyPr/>
        <a:lstStyle/>
        <a:p>
          <a:endParaRPr lang="en-US"/>
        </a:p>
      </dgm:t>
    </dgm:pt>
    <dgm:pt modelId="{BBA35BCA-5A7F-4DAA-9DBC-8D026BB60318}" type="sibTrans" cxnId="{A9D2510B-626F-481E-9EED-0B62050E7CCE}">
      <dgm:prSet/>
      <dgm:spPr/>
      <dgm:t>
        <a:bodyPr/>
        <a:lstStyle/>
        <a:p>
          <a:endParaRPr lang="en-US"/>
        </a:p>
      </dgm:t>
    </dgm:pt>
    <dgm:pt modelId="{63D08515-B1A4-4DA6-9840-32D52151A6BE}">
      <dgm:prSet phldrT="Add an event" phldr="0">
        <dgm:extLst>
          <a:ext uri="{C7F2D5A4-9E3B-4C8F-A7D2-1F8E9B6C4A30}">
            <msodIdLoc:phldrLoc xmlns:msodIdLoc="http://schemas.microsoft.com/office/drawing/2026/04/diagram/placeholderloc" id="msoidsIgxTimelineAddEvent"/>
          </a:ext>
        </dgm:extLst>
      </dgm:prSet>
      <dgm:spPr/>
      <dgm:t>
        <a:bodyPr/>
        <a:lstStyle/>
        <a:p>
          <a:pPr>
            <a:defRPr b="1"/>
          </a:pPr>
          <a:r>
            <a:rPr lang="en-US" dirty="0"/>
            <a:t>$195,654</a:t>
          </a:r>
        </a:p>
      </dgm:t>
    </dgm:pt>
    <dgm:pt modelId="{3A5478C0-3039-4AB3-A913-911F17A8DBD6}" type="parTrans" cxnId="{5F578353-7D0E-4DBE-92EF-962D9172E2EB}">
      <dgm:prSet/>
      <dgm:spPr/>
      <dgm:t>
        <a:bodyPr/>
        <a:lstStyle/>
        <a:p>
          <a:endParaRPr lang="en-US"/>
        </a:p>
      </dgm:t>
    </dgm:pt>
    <dgm:pt modelId="{2C87299A-7624-4DA9-BE6D-C2380C619B51}" type="sibTrans" cxnId="{5F578353-7D0E-4DBE-92EF-962D9172E2EB}">
      <dgm:prSet/>
      <dgm:spPr/>
      <dgm:t>
        <a:bodyPr/>
        <a:lstStyle/>
        <a:p>
          <a:endParaRPr lang="en-US"/>
        </a:p>
      </dgm:t>
    </dgm:pt>
    <dgm:pt modelId="{7C3E6C31-5A3A-4BA4-B75E-B8B0A8674DBE}">
      <dgm:prSet phldrT="Write a description of the significance of this event" phldr="0">
        <dgm:extLst>
          <a:ext uri="{C7F2D5A4-9E3B-4C8F-A7D2-1F8E9B6C4A30}">
            <msodIdLoc:phldrLoc xmlns:msodIdLoc="http://schemas.microsoft.com/office/drawing/2026/04/diagram/placeholderloc" id="msoidsIgxTimelineEventDescription"/>
          </a:ext>
        </dgm:extLst>
      </dgm:prSet>
      <dgm:spPr/>
      <dgm:t>
        <a:bodyPr/>
        <a:lstStyle/>
        <a:p>
          <a:r>
            <a:rPr lang="en-US" dirty="0"/>
            <a:t>Local Funds</a:t>
          </a:r>
        </a:p>
      </dgm:t>
    </dgm:pt>
    <dgm:pt modelId="{C7E76DDE-AF6F-4AAB-BE6B-6D2CB1816A80}" type="parTrans" cxnId="{990B6D8A-BAC8-4CC8-979B-B38CEFAA121A}">
      <dgm:prSet/>
      <dgm:spPr/>
      <dgm:t>
        <a:bodyPr/>
        <a:lstStyle/>
        <a:p>
          <a:endParaRPr lang="en-US"/>
        </a:p>
      </dgm:t>
    </dgm:pt>
    <dgm:pt modelId="{2E1CF6C7-5F16-45BB-973F-FD831C5DA13C}" type="sibTrans" cxnId="{990B6D8A-BAC8-4CC8-979B-B38CEFAA121A}">
      <dgm:prSet/>
      <dgm:spPr/>
      <dgm:t>
        <a:bodyPr/>
        <a:lstStyle/>
        <a:p>
          <a:endParaRPr lang="en-US"/>
        </a:p>
      </dgm:t>
    </dgm:pt>
    <dgm:pt modelId="{938A8CBF-0A0F-46DD-B271-377A36EC7FC5}" type="pres">
      <dgm:prSet presAssocID="{EB3FC5E4-4C66-4F89-BD46-6A05A0D87356}" presName="root" presStyleCnt="0">
        <dgm:presLayoutVars>
          <dgm:dir/>
          <dgm:animLvl val="lvl"/>
        </dgm:presLayoutVars>
      </dgm:prSet>
      <dgm:spPr/>
    </dgm:pt>
    <dgm:pt modelId="{80E00E04-E73B-4AC2-8C27-1D45283377E5}" type="pres">
      <dgm:prSet presAssocID="{EB3FC5E4-4C66-4F89-BD46-6A05A0D87356}" presName="divider" presStyleCnt="0"/>
      <dgm:spPr/>
    </dgm:pt>
    <dgm:pt modelId="{E2F685AF-1308-43FF-B321-7148BCCD0E26}" type="pres">
      <dgm:prSet presAssocID="{EB3FC5E4-4C66-4F89-BD46-6A05A0D87356}" presName="rectBar" presStyleLbl="dkBgShp" presStyleIdx="0" presStyleCnt="6"/>
      <dgm:spPr>
        <a:gradFill rotWithShape="0">
          <a:gsLst>
            <a:gs pos="0">
              <a:schemeClr val="accent1">
                <a:tint val="76000"/>
              </a:schemeClr>
            </a:gs>
            <a:gs pos="100000">
              <a:schemeClr val="accent1">
                <a:tint val="76000"/>
              </a:schemeClr>
            </a:gs>
          </a:gsLst>
          <a:lin ang="0" scaled="0"/>
        </a:gradFill>
        <a:ln>
          <a:noFill/>
        </a:ln>
        <a:effectLst/>
      </dgm:spPr>
    </dgm:pt>
    <dgm:pt modelId="{C9072D8C-B23E-4CF2-B2E2-95C814C00AD0}" type="pres">
      <dgm:prSet presAssocID="{EB3FC5E4-4C66-4F89-BD46-6A05A0D87356}" presName="chevronArrow" presStyleLbl="dkBgShp" presStyleIdx="1" presStyleCnt="6"/>
      <dgm:spPr>
        <a:gradFill rotWithShape="0">
          <a:gsLst>
            <a:gs pos="0">
              <a:schemeClr val="accent1">
                <a:tint val="76000"/>
              </a:schemeClr>
            </a:gs>
            <a:gs pos="100000">
              <a:schemeClr val="accent1">
                <a:tint val="76000"/>
              </a:schemeClr>
            </a:gs>
          </a:gsLst>
          <a:lin ang="0" scaled="0"/>
        </a:gradFill>
        <a:ln>
          <a:noFill/>
        </a:ln>
        <a:effectLst/>
      </dgm:spPr>
    </dgm:pt>
    <dgm:pt modelId="{D39D897A-7F88-4B7D-AADF-2F89729A8F31}" type="pres">
      <dgm:prSet presAssocID="{EB3FC5E4-4C66-4F89-BD46-6A05A0D87356}" presName="nodes" presStyleCnt="0">
        <dgm:presLayoutVars>
          <dgm:chMax/>
          <dgm:chPref/>
          <dgm:animLvl val="lvl"/>
        </dgm:presLayoutVars>
      </dgm:prSet>
      <dgm:spPr/>
    </dgm:pt>
    <dgm:pt modelId="{1E5F7A08-5104-4905-90BC-A1458868EFC5}" type="pres">
      <dgm:prSet presAssocID="{FC83CC06-631F-493C-A282-00B85744D6C6}" presName="composite" presStyleCnt="0"/>
      <dgm:spPr/>
    </dgm:pt>
    <dgm:pt modelId="{12491C7A-5831-4707-BE47-991B5DDF90A1}" type="pres">
      <dgm:prSet presAssocID="{FC83CC06-631F-493C-A282-00B85744D6C6}" presName="DropPinPlaceHolder" presStyleCnt="0"/>
      <dgm:spPr/>
    </dgm:pt>
    <dgm:pt modelId="{7785CCFA-4F6F-4EC6-8670-7C579C0C15CE}" type="pres">
      <dgm:prSet presAssocID="{FC83CC06-631F-493C-A282-00B85744D6C6}" presName="DropPin" presStyleLbl="alignNode1" presStyleIdx="0" presStyleCnt="4"/>
      <dgm:spPr/>
    </dgm:pt>
    <dgm:pt modelId="{E7D9E29D-0432-4F67-9EE3-EF54A649AB87}" type="pres">
      <dgm:prSet presAssocID="{FC83CC06-631F-493C-A282-00B85744D6C6}" presName="Ellipse" presStyleLbl="fgAcc1" presStyleIdx="0" presStyleCnt="4"/>
      <dgm:spPr/>
    </dgm:pt>
    <dgm:pt modelId="{191FA38F-6D76-4105-868D-5E9EA75A6F30}" type="pres">
      <dgm:prSet presAssocID="{FC83CC06-631F-493C-A282-00B85744D6C6}" presName="L2TextContainer" presStyleLbl="revTx" presStyleIdx="0" presStyleCnt="8">
        <dgm:presLayoutVars>
          <dgm:bulletEnabled val="1"/>
        </dgm:presLayoutVars>
      </dgm:prSet>
      <dgm:spPr/>
    </dgm:pt>
    <dgm:pt modelId="{43E5E183-EF81-43C7-812C-35A6CDAF88D3}" type="pres">
      <dgm:prSet presAssocID="{FC83CC06-631F-493C-A282-00B85744D6C6}" presName="L1TextContainer" presStyleLbl="revTx" presStyleIdx="1" presStyleCnt="8">
        <dgm:presLayoutVars>
          <dgm:chMax val="1"/>
          <dgm:chPref val="1"/>
          <dgm:bulletEnabled val="1"/>
        </dgm:presLayoutVars>
      </dgm:prSet>
      <dgm:spPr/>
    </dgm:pt>
    <dgm:pt modelId="{B29F5185-FA01-4EB9-9769-B64E15987787}" type="pres">
      <dgm:prSet presAssocID="{FC83CC06-631F-493C-A282-00B85744D6C6}" presName="ConnectLine" presStyleLbl="dkBgShp" presStyleIdx="2" presStyleCnt="6"/>
      <dgm:spPr/>
    </dgm:pt>
    <dgm:pt modelId="{77FC5FB8-5460-4729-977D-07A412F7C15D}" type="pres">
      <dgm:prSet presAssocID="{FC83CC06-631F-493C-A282-00B85744D6C6}" presName="ConnectorPoint" presStyleCnt="0"/>
      <dgm:spPr/>
    </dgm:pt>
    <dgm:pt modelId="{DAA62A8C-868C-4626-845B-65AAF7927D1A}" type="pres">
      <dgm:prSet presAssocID="{FC83CC06-631F-493C-A282-00B85744D6C6}" presName="Bullet" presStyleLbl="lnNode1" presStyleIdx="0" presStyleCnt="4"/>
      <dgm:spPr/>
    </dgm:pt>
    <dgm:pt modelId="{347CF084-85E5-49B8-B8C7-7A6AF5C5EAAB}" type="pres">
      <dgm:prSet presAssocID="{FC83CC06-631F-493C-A282-00B85744D6C6}" presName="EmptyPlaceHolder" presStyleCnt="0"/>
      <dgm:spPr/>
    </dgm:pt>
    <dgm:pt modelId="{5A866191-2469-43D3-8052-8AB9853482A7}" type="pres">
      <dgm:prSet presAssocID="{08B00888-2C56-4D37-99BF-721CF8E658C4}" presName="spaceBetweenRectangles" presStyleCnt="0"/>
      <dgm:spPr/>
    </dgm:pt>
    <dgm:pt modelId="{E73C599F-C22D-4AE8-821F-6180F3A81E04}" type="pres">
      <dgm:prSet presAssocID="{A7286B71-AB54-4FD1-845C-45F0371BB1B8}" presName="composite" presStyleCnt="0"/>
      <dgm:spPr/>
    </dgm:pt>
    <dgm:pt modelId="{7D6546BA-B594-431A-84B8-5C6641E3BA17}" type="pres">
      <dgm:prSet presAssocID="{A7286B71-AB54-4FD1-845C-45F0371BB1B8}" presName="DropPinPlaceHolder" presStyleCnt="0"/>
      <dgm:spPr/>
    </dgm:pt>
    <dgm:pt modelId="{7B257B2D-E60F-4541-88C2-EF430BF2EA22}" type="pres">
      <dgm:prSet presAssocID="{A7286B71-AB54-4FD1-845C-45F0371BB1B8}" presName="DropPin" presStyleLbl="alignNode1" presStyleIdx="1" presStyleCnt="4"/>
      <dgm:spPr/>
    </dgm:pt>
    <dgm:pt modelId="{9C299EED-0545-494E-8D60-C7F6ABCAD1F3}" type="pres">
      <dgm:prSet presAssocID="{A7286B71-AB54-4FD1-845C-45F0371BB1B8}" presName="Ellipse" presStyleLbl="fgAcc1" presStyleIdx="1" presStyleCnt="4"/>
      <dgm:spPr/>
    </dgm:pt>
    <dgm:pt modelId="{019F5EFC-D0CC-4380-AD24-9D16224EF7FA}" type="pres">
      <dgm:prSet presAssocID="{A7286B71-AB54-4FD1-845C-45F0371BB1B8}" presName="L2TextContainer" presStyleLbl="revTx" presStyleIdx="2" presStyleCnt="8">
        <dgm:presLayoutVars>
          <dgm:bulletEnabled val="1"/>
        </dgm:presLayoutVars>
      </dgm:prSet>
      <dgm:spPr/>
    </dgm:pt>
    <dgm:pt modelId="{2B5721DD-B000-45C7-A438-A303A1DF50EE}" type="pres">
      <dgm:prSet presAssocID="{A7286B71-AB54-4FD1-845C-45F0371BB1B8}" presName="L1TextContainer" presStyleLbl="revTx" presStyleIdx="3" presStyleCnt="8">
        <dgm:presLayoutVars>
          <dgm:chMax val="1"/>
          <dgm:chPref val="1"/>
          <dgm:bulletEnabled val="1"/>
        </dgm:presLayoutVars>
      </dgm:prSet>
      <dgm:spPr/>
    </dgm:pt>
    <dgm:pt modelId="{5E588989-C30C-4F74-891B-BECF1A5C0E92}" type="pres">
      <dgm:prSet presAssocID="{A7286B71-AB54-4FD1-845C-45F0371BB1B8}" presName="ConnectLine" presStyleLbl="dkBgShp" presStyleIdx="3" presStyleCnt="6"/>
      <dgm:spPr/>
    </dgm:pt>
    <dgm:pt modelId="{62B7483F-1965-4FD0-8677-312B0D33F243}" type="pres">
      <dgm:prSet presAssocID="{A7286B71-AB54-4FD1-845C-45F0371BB1B8}" presName="ConnectorPoint" presStyleCnt="0"/>
      <dgm:spPr/>
    </dgm:pt>
    <dgm:pt modelId="{6D2F9C27-96EF-4886-A5BC-54688378F1F4}" type="pres">
      <dgm:prSet presAssocID="{A7286B71-AB54-4FD1-845C-45F0371BB1B8}" presName="Bullet" presStyleLbl="lnNode1" presStyleIdx="1" presStyleCnt="4"/>
      <dgm:spPr/>
    </dgm:pt>
    <dgm:pt modelId="{0E0A2A00-ADCA-4188-95FA-F4718210996D}" type="pres">
      <dgm:prSet presAssocID="{A7286B71-AB54-4FD1-845C-45F0371BB1B8}" presName="EmptyPlaceHolder" presStyleCnt="0"/>
      <dgm:spPr/>
    </dgm:pt>
    <dgm:pt modelId="{1911A326-DD23-47F7-AB42-BB12323E1578}" type="pres">
      <dgm:prSet presAssocID="{A1D55DBC-D447-4EDF-AC62-6C0D6C431455}" presName="spaceBetweenRectangles" presStyleCnt="0"/>
      <dgm:spPr/>
    </dgm:pt>
    <dgm:pt modelId="{24DA6228-C34B-4AF7-9327-62D69DDCB3BF}" type="pres">
      <dgm:prSet presAssocID="{18ACCADF-4F8F-44C3-943E-877A9B97BF9F}" presName="composite" presStyleCnt="0"/>
      <dgm:spPr/>
    </dgm:pt>
    <dgm:pt modelId="{AB0217C2-854A-4280-B8CF-019100DADE85}" type="pres">
      <dgm:prSet presAssocID="{18ACCADF-4F8F-44C3-943E-877A9B97BF9F}" presName="DropPinPlaceHolder" presStyleCnt="0"/>
      <dgm:spPr/>
    </dgm:pt>
    <dgm:pt modelId="{473FD0D4-ED8C-4B14-8421-5B95E1D25A0E}" type="pres">
      <dgm:prSet presAssocID="{18ACCADF-4F8F-44C3-943E-877A9B97BF9F}" presName="DropPin" presStyleLbl="alignNode1" presStyleIdx="2" presStyleCnt="4"/>
      <dgm:spPr/>
    </dgm:pt>
    <dgm:pt modelId="{94093848-B685-410A-8083-503F90E7EAEB}" type="pres">
      <dgm:prSet presAssocID="{18ACCADF-4F8F-44C3-943E-877A9B97BF9F}" presName="Ellipse" presStyleLbl="fgAcc1" presStyleIdx="2" presStyleCnt="4"/>
      <dgm:spPr/>
    </dgm:pt>
    <dgm:pt modelId="{24D1EE2B-9C5F-4EE3-87D5-DF8184E7AD3F}" type="pres">
      <dgm:prSet presAssocID="{18ACCADF-4F8F-44C3-943E-877A9B97BF9F}" presName="L2TextContainer" presStyleLbl="revTx" presStyleIdx="4" presStyleCnt="8">
        <dgm:presLayoutVars>
          <dgm:bulletEnabled val="1"/>
        </dgm:presLayoutVars>
      </dgm:prSet>
      <dgm:spPr/>
    </dgm:pt>
    <dgm:pt modelId="{1049ACD5-14E0-4069-A49A-2DC1A4665B78}" type="pres">
      <dgm:prSet presAssocID="{18ACCADF-4F8F-44C3-943E-877A9B97BF9F}" presName="L1TextContainer" presStyleLbl="revTx" presStyleIdx="5" presStyleCnt="8">
        <dgm:presLayoutVars>
          <dgm:chMax val="1"/>
          <dgm:chPref val="1"/>
          <dgm:bulletEnabled val="1"/>
        </dgm:presLayoutVars>
      </dgm:prSet>
      <dgm:spPr/>
    </dgm:pt>
    <dgm:pt modelId="{066A929E-32CF-42D8-BEC8-170F3668CBCE}" type="pres">
      <dgm:prSet presAssocID="{18ACCADF-4F8F-44C3-943E-877A9B97BF9F}" presName="ConnectLine" presStyleLbl="dkBgShp" presStyleIdx="4" presStyleCnt="6"/>
      <dgm:spPr/>
    </dgm:pt>
    <dgm:pt modelId="{3D5AF5D6-29F9-497E-B112-13A599B18506}" type="pres">
      <dgm:prSet presAssocID="{18ACCADF-4F8F-44C3-943E-877A9B97BF9F}" presName="ConnectorPoint" presStyleCnt="0"/>
      <dgm:spPr/>
    </dgm:pt>
    <dgm:pt modelId="{E83C4B95-C65B-47C0-B73F-AB1E7B583553}" type="pres">
      <dgm:prSet presAssocID="{18ACCADF-4F8F-44C3-943E-877A9B97BF9F}" presName="Bullet" presStyleLbl="lnNode1" presStyleIdx="2" presStyleCnt="4"/>
      <dgm:spPr/>
    </dgm:pt>
    <dgm:pt modelId="{2061E38A-3424-4E0A-AD74-7B1E94984BA3}" type="pres">
      <dgm:prSet presAssocID="{18ACCADF-4F8F-44C3-943E-877A9B97BF9F}" presName="EmptyPlaceHolder" presStyleCnt="0"/>
      <dgm:spPr/>
    </dgm:pt>
    <dgm:pt modelId="{B229D44F-2914-4454-9D32-8B23E3116F46}" type="pres">
      <dgm:prSet presAssocID="{7DEE8BCD-4BF0-449E-BBFC-DF9F7CC8A15A}" presName="spaceBetweenRectangles" presStyleCnt="0"/>
      <dgm:spPr/>
    </dgm:pt>
    <dgm:pt modelId="{3740AA53-D1B6-428F-B3BC-EFA7DEADC639}" type="pres">
      <dgm:prSet presAssocID="{63D08515-B1A4-4DA6-9840-32D52151A6BE}" presName="composite" presStyleCnt="0"/>
      <dgm:spPr/>
    </dgm:pt>
    <dgm:pt modelId="{F8F37EA0-C217-4309-A9B8-DC7275BDF0D2}" type="pres">
      <dgm:prSet presAssocID="{63D08515-B1A4-4DA6-9840-32D52151A6BE}" presName="DropPinPlaceHolder" presStyleCnt="0"/>
      <dgm:spPr/>
    </dgm:pt>
    <dgm:pt modelId="{FA49FA3B-5A19-4B56-879B-6169D71D1BF7}" type="pres">
      <dgm:prSet presAssocID="{63D08515-B1A4-4DA6-9840-32D52151A6BE}" presName="DropPin" presStyleLbl="alignNode1" presStyleIdx="3" presStyleCnt="4"/>
      <dgm:spPr/>
    </dgm:pt>
    <dgm:pt modelId="{1AE6439C-6B10-4527-9804-3E03921D6DE2}" type="pres">
      <dgm:prSet presAssocID="{63D08515-B1A4-4DA6-9840-32D52151A6BE}" presName="Ellipse" presStyleLbl="fgAcc1" presStyleIdx="3" presStyleCnt="4"/>
      <dgm:spPr/>
    </dgm:pt>
    <dgm:pt modelId="{D19E940B-54C6-49EB-99C8-AC689FA94C05}" type="pres">
      <dgm:prSet presAssocID="{63D08515-B1A4-4DA6-9840-32D52151A6BE}" presName="L2TextContainer" presStyleLbl="revTx" presStyleIdx="6" presStyleCnt="8">
        <dgm:presLayoutVars>
          <dgm:bulletEnabled val="1"/>
        </dgm:presLayoutVars>
      </dgm:prSet>
      <dgm:spPr/>
    </dgm:pt>
    <dgm:pt modelId="{A8DF3018-EB87-4B0F-8D7E-C27F339F7804}" type="pres">
      <dgm:prSet presAssocID="{63D08515-B1A4-4DA6-9840-32D52151A6BE}" presName="L1TextContainer" presStyleLbl="revTx" presStyleIdx="7" presStyleCnt="8">
        <dgm:presLayoutVars>
          <dgm:chMax val="1"/>
          <dgm:chPref val="1"/>
          <dgm:bulletEnabled val="1"/>
        </dgm:presLayoutVars>
      </dgm:prSet>
      <dgm:spPr/>
    </dgm:pt>
    <dgm:pt modelId="{E61F9A36-48FF-4F9A-AF37-C3D4CF6175B9}" type="pres">
      <dgm:prSet presAssocID="{63D08515-B1A4-4DA6-9840-32D52151A6BE}" presName="ConnectLine" presStyleLbl="dkBgShp" presStyleIdx="5" presStyleCnt="6"/>
      <dgm:spPr/>
    </dgm:pt>
    <dgm:pt modelId="{3E947B9D-EB94-4BE9-9353-890DB0EA9369}" type="pres">
      <dgm:prSet presAssocID="{63D08515-B1A4-4DA6-9840-32D52151A6BE}" presName="ConnectorPoint" presStyleCnt="0"/>
      <dgm:spPr/>
    </dgm:pt>
    <dgm:pt modelId="{8F857E7D-DDFB-4193-AC01-10578CF65D17}" type="pres">
      <dgm:prSet presAssocID="{63D08515-B1A4-4DA6-9840-32D52151A6BE}" presName="Bullet" presStyleLbl="lnNode1" presStyleIdx="3" presStyleCnt="4"/>
      <dgm:spPr/>
    </dgm:pt>
    <dgm:pt modelId="{AD4C0B0E-4F2C-435C-9590-7C321E87479C}" type="pres">
      <dgm:prSet presAssocID="{63D08515-B1A4-4DA6-9840-32D52151A6BE}" presName="EmptyPlaceHolder" presStyleCnt="0"/>
      <dgm:spPr/>
    </dgm:pt>
  </dgm:ptLst>
  <dgm:cxnLst>
    <dgm:cxn modelId="{A9D2510B-626F-481E-9EED-0B62050E7CCE}" srcId="{18ACCADF-4F8F-44C3-943E-877A9B97BF9F}" destId="{A8138A8D-F338-48B5-9F19-E0F6718EDEB2}" srcOrd="0" destOrd="0" parTransId="{C1969FCD-0212-4F24-A2A2-BA1F5FB84789}" sibTransId="{BBA35BCA-5A7F-4DAA-9DBC-8D026BB60318}"/>
    <dgm:cxn modelId="{5B04A111-4FD5-430D-996A-C157277AD434}" type="presOf" srcId="{A7286B71-AB54-4FD1-845C-45F0371BB1B8}" destId="{2B5721DD-B000-45C7-A438-A303A1DF50EE}" srcOrd="0" destOrd="0" presId="urn:microsoft.com/office/officeart/2024/layout/BulletTimelineInverted"/>
    <dgm:cxn modelId="{949A1C19-45B0-4C5C-BE17-0BFFEB818169}" type="presOf" srcId="{ADED6CE2-2EDC-45E5-B3DC-783EA2CA502B}" destId="{019F5EFC-D0CC-4380-AD24-9D16224EF7FA}" srcOrd="0" destOrd="0" presId="urn:microsoft.com/office/officeart/2024/layout/BulletTimelineInverted"/>
    <dgm:cxn modelId="{EFD2F42B-5B25-4F20-8E7A-E93C5B61EF3D}" type="presOf" srcId="{EB3FC5E4-4C66-4F89-BD46-6A05A0D87356}" destId="{938A8CBF-0A0F-46DD-B271-377A36EC7FC5}" srcOrd="0" destOrd="0" presId="urn:microsoft.com/office/officeart/2024/layout/BulletTimelineInverted"/>
    <dgm:cxn modelId="{29CF493E-0636-45D7-8469-0161B221957A}" srcId="{EB3FC5E4-4C66-4F89-BD46-6A05A0D87356}" destId="{A7286B71-AB54-4FD1-845C-45F0371BB1B8}" srcOrd="1" destOrd="0" parTransId="{C5FF3551-E31A-4BE0-853E-2562132FC706}" sibTransId="{A1D55DBC-D447-4EDF-AC62-6C0D6C431455}"/>
    <dgm:cxn modelId="{E599DD62-551F-4E75-8972-0FF5D6C0FAD1}" srcId="{EB3FC5E4-4C66-4F89-BD46-6A05A0D87356}" destId="{18ACCADF-4F8F-44C3-943E-877A9B97BF9F}" srcOrd="2" destOrd="0" parTransId="{CCFA54D3-1750-4825-9493-E6B56C0E9468}" sibTransId="{7DEE8BCD-4BF0-449E-BBFC-DF9F7CC8A15A}"/>
    <dgm:cxn modelId="{154F8969-8922-4E75-AE16-483856AFD87E}" type="presOf" srcId="{63D08515-B1A4-4DA6-9840-32D52151A6BE}" destId="{A8DF3018-EB87-4B0F-8D7E-C27F339F7804}" srcOrd="0" destOrd="0" presId="urn:microsoft.com/office/officeart/2024/layout/BulletTimelineInverted"/>
    <dgm:cxn modelId="{5F578353-7D0E-4DBE-92EF-962D9172E2EB}" srcId="{EB3FC5E4-4C66-4F89-BD46-6A05A0D87356}" destId="{63D08515-B1A4-4DA6-9840-32D52151A6BE}" srcOrd="3" destOrd="0" parTransId="{3A5478C0-3039-4AB3-A913-911F17A8DBD6}" sibTransId="{2C87299A-7624-4DA9-BE6D-C2380C619B51}"/>
    <dgm:cxn modelId="{990B6D8A-BAC8-4CC8-979B-B38CEFAA121A}" srcId="{63D08515-B1A4-4DA6-9840-32D52151A6BE}" destId="{7C3E6C31-5A3A-4BA4-B75E-B8B0A8674DBE}" srcOrd="0" destOrd="0" parTransId="{C7E76DDE-AF6F-4AAB-BE6B-6D2CB1816A80}" sibTransId="{2E1CF6C7-5F16-45BB-973F-FD831C5DA13C}"/>
    <dgm:cxn modelId="{87200E8E-6EA3-4B72-901D-AF32785E2C5D}" type="presOf" srcId="{FC83CC06-631F-493C-A282-00B85744D6C6}" destId="{43E5E183-EF81-43C7-812C-35A6CDAF88D3}" srcOrd="0" destOrd="0" presId="urn:microsoft.com/office/officeart/2024/layout/BulletTimelineInverted"/>
    <dgm:cxn modelId="{150E3A9B-FFE4-45F8-BF68-E6191A1C819C}" type="presOf" srcId="{18ACCADF-4F8F-44C3-943E-877A9B97BF9F}" destId="{1049ACD5-14E0-4069-A49A-2DC1A4665B78}" srcOrd="0" destOrd="0" presId="urn:microsoft.com/office/officeart/2024/layout/BulletTimelineInverted"/>
    <dgm:cxn modelId="{EC76CFA7-1F48-4216-9448-38B07CC3D342}" type="presOf" srcId="{7C3E6C31-5A3A-4BA4-B75E-B8B0A8674DBE}" destId="{D19E940B-54C6-49EB-99C8-AC689FA94C05}" srcOrd="0" destOrd="0" presId="urn:microsoft.com/office/officeart/2024/layout/BulletTimelineInverted"/>
    <dgm:cxn modelId="{2D69D6BA-B122-41CE-ACAE-154156DCC2B2}" type="presOf" srcId="{E5A922A2-BCCE-4491-9D15-0009BCC63AD6}" destId="{191FA38F-6D76-4105-868D-5E9EA75A6F30}" srcOrd="0" destOrd="0" presId="urn:microsoft.com/office/officeart/2024/layout/BulletTimelineInverted"/>
    <dgm:cxn modelId="{482B4FCC-8488-4FDD-920D-3781DD1F3241}" srcId="{EB3FC5E4-4C66-4F89-BD46-6A05A0D87356}" destId="{FC83CC06-631F-493C-A282-00B85744D6C6}" srcOrd="0" destOrd="0" parTransId="{EA918552-51F6-4A8D-ABAB-F036336121F3}" sibTransId="{08B00888-2C56-4D37-99BF-721CF8E658C4}"/>
    <dgm:cxn modelId="{3A7511DA-204C-4B61-87DB-C9A32B2BABBB}" srcId="{FC83CC06-631F-493C-A282-00B85744D6C6}" destId="{E5A922A2-BCCE-4491-9D15-0009BCC63AD6}" srcOrd="0" destOrd="0" parTransId="{D1B6A5E1-B909-42A1-A8F6-3BE00DA09717}" sibTransId="{65B4AC14-AD6B-47A5-887D-7C92A5C55CEA}"/>
    <dgm:cxn modelId="{112E6ADE-4199-4F41-9F0B-D3A780B50FDD}" srcId="{A7286B71-AB54-4FD1-845C-45F0371BB1B8}" destId="{ADED6CE2-2EDC-45E5-B3DC-783EA2CA502B}" srcOrd="0" destOrd="0" parTransId="{895E152B-528A-4AF2-8C02-CABE6EDCE1BE}" sibTransId="{E683EDFE-B4AB-4690-A5DF-44240F72CE85}"/>
    <dgm:cxn modelId="{AA9FF0FA-116E-435D-88E8-25C5CB6B41FD}" type="presOf" srcId="{A8138A8D-F338-48B5-9F19-E0F6718EDEB2}" destId="{24D1EE2B-9C5F-4EE3-87D5-DF8184E7AD3F}" srcOrd="0" destOrd="0" presId="urn:microsoft.com/office/officeart/2024/layout/BulletTimelineInverted"/>
    <dgm:cxn modelId="{BB7C7A4F-B63A-4847-9A18-9039BF038668}" type="presParOf" srcId="{938A8CBF-0A0F-46DD-B271-377A36EC7FC5}" destId="{80E00E04-E73B-4AC2-8C27-1D45283377E5}" srcOrd="0" destOrd="0" presId="urn:microsoft.com/office/officeart/2024/layout/BulletTimelineInverted"/>
    <dgm:cxn modelId="{3B846C2C-1D6A-451F-B1A8-8762AC375268}" type="presParOf" srcId="{80E00E04-E73B-4AC2-8C27-1D45283377E5}" destId="{E2F685AF-1308-43FF-B321-7148BCCD0E26}" srcOrd="0" destOrd="0" presId="urn:microsoft.com/office/officeart/2024/layout/BulletTimelineInverted"/>
    <dgm:cxn modelId="{0F007DD5-703E-47D9-9767-BD4997219451}" type="presParOf" srcId="{80E00E04-E73B-4AC2-8C27-1D45283377E5}" destId="{C9072D8C-B23E-4CF2-B2E2-95C814C00AD0}" srcOrd="1" destOrd="0" presId="urn:microsoft.com/office/officeart/2024/layout/BulletTimelineInverted"/>
    <dgm:cxn modelId="{11A0AEC7-FC62-48A2-9E86-6ED9D6B5FAEB}" type="presParOf" srcId="{938A8CBF-0A0F-46DD-B271-377A36EC7FC5}" destId="{D39D897A-7F88-4B7D-AADF-2F89729A8F31}" srcOrd="1" destOrd="0" presId="urn:microsoft.com/office/officeart/2024/layout/BulletTimelineInverted"/>
    <dgm:cxn modelId="{5AD6CD92-511C-4A69-A738-0C580BE542F0}" type="presParOf" srcId="{D39D897A-7F88-4B7D-AADF-2F89729A8F31}" destId="{1E5F7A08-5104-4905-90BC-A1458868EFC5}" srcOrd="0" destOrd="0" presId="urn:microsoft.com/office/officeart/2024/layout/BulletTimelineInverted"/>
    <dgm:cxn modelId="{291C52AB-3F9E-40FC-AE77-122EE0E365A0}" type="presParOf" srcId="{1E5F7A08-5104-4905-90BC-A1458868EFC5}" destId="{12491C7A-5831-4707-BE47-991B5DDF90A1}" srcOrd="0" destOrd="0" presId="urn:microsoft.com/office/officeart/2024/layout/BulletTimelineInverted"/>
    <dgm:cxn modelId="{3A4C432C-C91F-4059-8437-A78A610E9BB4}" type="presParOf" srcId="{12491C7A-5831-4707-BE47-991B5DDF90A1}" destId="{7785CCFA-4F6F-4EC6-8670-7C579C0C15CE}" srcOrd="0" destOrd="0" presId="urn:microsoft.com/office/officeart/2024/layout/BulletTimelineInverted"/>
    <dgm:cxn modelId="{151900E9-7959-4B21-837B-4AC9C53EE554}" type="presParOf" srcId="{12491C7A-5831-4707-BE47-991B5DDF90A1}" destId="{E7D9E29D-0432-4F67-9EE3-EF54A649AB87}" srcOrd="1" destOrd="0" presId="urn:microsoft.com/office/officeart/2024/layout/BulletTimelineInverted"/>
    <dgm:cxn modelId="{48E31779-BAD3-4DC5-8580-2176AB186A9D}" type="presParOf" srcId="{1E5F7A08-5104-4905-90BC-A1458868EFC5}" destId="{191FA38F-6D76-4105-868D-5E9EA75A6F30}" srcOrd="1" destOrd="0" presId="urn:microsoft.com/office/officeart/2024/layout/BulletTimelineInverted"/>
    <dgm:cxn modelId="{63895839-905D-4913-B1F6-6ADE043EED0C}" type="presParOf" srcId="{1E5F7A08-5104-4905-90BC-A1458868EFC5}" destId="{43E5E183-EF81-43C7-812C-35A6CDAF88D3}" srcOrd="2" destOrd="0" presId="urn:microsoft.com/office/officeart/2024/layout/BulletTimelineInverted"/>
    <dgm:cxn modelId="{A42777FC-BA6A-4EC0-85A6-B28B84BD8B33}" type="presParOf" srcId="{1E5F7A08-5104-4905-90BC-A1458868EFC5}" destId="{B29F5185-FA01-4EB9-9769-B64E15987787}" srcOrd="3" destOrd="0" presId="urn:microsoft.com/office/officeart/2024/layout/BulletTimelineInverted"/>
    <dgm:cxn modelId="{3B659CD0-98DB-4137-98A4-E384766764C2}" type="presParOf" srcId="{1E5F7A08-5104-4905-90BC-A1458868EFC5}" destId="{77FC5FB8-5460-4729-977D-07A412F7C15D}" srcOrd="4" destOrd="0" presId="urn:microsoft.com/office/officeart/2024/layout/BulletTimelineInverted"/>
    <dgm:cxn modelId="{05EC2142-7FFD-4E7A-A0F4-AA881A2E05B4}" type="presParOf" srcId="{77FC5FB8-5460-4729-977D-07A412F7C15D}" destId="{DAA62A8C-868C-4626-845B-65AAF7927D1A}" srcOrd="0" destOrd="0" presId="urn:microsoft.com/office/officeart/2024/layout/BulletTimelineInverted"/>
    <dgm:cxn modelId="{E61457B9-8186-46ED-9F06-A50D924A109B}" type="presParOf" srcId="{1E5F7A08-5104-4905-90BC-A1458868EFC5}" destId="{347CF084-85E5-49B8-B8C7-7A6AF5C5EAAB}" srcOrd="5" destOrd="0" presId="urn:microsoft.com/office/officeart/2024/layout/BulletTimelineInverted"/>
    <dgm:cxn modelId="{503DA8E0-DF18-4ED0-BB7A-41260074F3C7}" type="presParOf" srcId="{D39D897A-7F88-4B7D-AADF-2F89729A8F31}" destId="{5A866191-2469-43D3-8052-8AB9853482A7}" srcOrd="1" destOrd="0" presId="urn:microsoft.com/office/officeart/2024/layout/BulletTimelineInverted"/>
    <dgm:cxn modelId="{742E2929-F73D-4299-8216-50BB8D25D6FC}" type="presParOf" srcId="{D39D897A-7F88-4B7D-AADF-2F89729A8F31}" destId="{E73C599F-C22D-4AE8-821F-6180F3A81E04}" srcOrd="2" destOrd="0" presId="urn:microsoft.com/office/officeart/2024/layout/BulletTimelineInverted"/>
    <dgm:cxn modelId="{BBA067A5-DF8E-40A2-BD29-D1D5A13F50D7}" type="presParOf" srcId="{E73C599F-C22D-4AE8-821F-6180F3A81E04}" destId="{7D6546BA-B594-431A-84B8-5C6641E3BA17}" srcOrd="0" destOrd="0" presId="urn:microsoft.com/office/officeart/2024/layout/BulletTimelineInverted"/>
    <dgm:cxn modelId="{DF8D92B2-31D4-4542-834E-B00D3DC253BE}" type="presParOf" srcId="{7D6546BA-B594-431A-84B8-5C6641E3BA17}" destId="{7B257B2D-E60F-4541-88C2-EF430BF2EA22}" srcOrd="0" destOrd="0" presId="urn:microsoft.com/office/officeart/2024/layout/BulletTimelineInverted"/>
    <dgm:cxn modelId="{308C24E8-F5C8-49FD-866D-CE4F1A1C3956}" type="presParOf" srcId="{7D6546BA-B594-431A-84B8-5C6641E3BA17}" destId="{9C299EED-0545-494E-8D60-C7F6ABCAD1F3}" srcOrd="1" destOrd="0" presId="urn:microsoft.com/office/officeart/2024/layout/BulletTimelineInverted"/>
    <dgm:cxn modelId="{435209A0-5A48-4685-9487-90558E5D6D44}" type="presParOf" srcId="{E73C599F-C22D-4AE8-821F-6180F3A81E04}" destId="{019F5EFC-D0CC-4380-AD24-9D16224EF7FA}" srcOrd="1" destOrd="0" presId="urn:microsoft.com/office/officeart/2024/layout/BulletTimelineInverted"/>
    <dgm:cxn modelId="{DF5FFCBC-8688-42A2-8529-4D264363E9B6}" type="presParOf" srcId="{E73C599F-C22D-4AE8-821F-6180F3A81E04}" destId="{2B5721DD-B000-45C7-A438-A303A1DF50EE}" srcOrd="2" destOrd="0" presId="urn:microsoft.com/office/officeart/2024/layout/BulletTimelineInverted"/>
    <dgm:cxn modelId="{AD3B7668-2B0B-47DF-B1C8-E5FE9F9FF4A0}" type="presParOf" srcId="{E73C599F-C22D-4AE8-821F-6180F3A81E04}" destId="{5E588989-C30C-4F74-891B-BECF1A5C0E92}" srcOrd="3" destOrd="0" presId="urn:microsoft.com/office/officeart/2024/layout/BulletTimelineInverted"/>
    <dgm:cxn modelId="{0293329D-F4E3-4B5A-B937-7C5F4B5B4474}" type="presParOf" srcId="{E73C599F-C22D-4AE8-821F-6180F3A81E04}" destId="{62B7483F-1965-4FD0-8677-312B0D33F243}" srcOrd="4" destOrd="0" presId="urn:microsoft.com/office/officeart/2024/layout/BulletTimelineInverted"/>
    <dgm:cxn modelId="{2F359E88-6B1B-40B3-8B02-8DA4C5138844}" type="presParOf" srcId="{62B7483F-1965-4FD0-8677-312B0D33F243}" destId="{6D2F9C27-96EF-4886-A5BC-54688378F1F4}" srcOrd="0" destOrd="0" presId="urn:microsoft.com/office/officeart/2024/layout/BulletTimelineInverted"/>
    <dgm:cxn modelId="{255E69AB-CB92-4CEA-B333-F1BD076B7041}" type="presParOf" srcId="{E73C599F-C22D-4AE8-821F-6180F3A81E04}" destId="{0E0A2A00-ADCA-4188-95FA-F4718210996D}" srcOrd="5" destOrd="0" presId="urn:microsoft.com/office/officeart/2024/layout/BulletTimelineInverted"/>
    <dgm:cxn modelId="{CF21851A-A4C8-4EF7-ACC9-A91758A8E82B}" type="presParOf" srcId="{D39D897A-7F88-4B7D-AADF-2F89729A8F31}" destId="{1911A326-DD23-47F7-AB42-BB12323E1578}" srcOrd="3" destOrd="0" presId="urn:microsoft.com/office/officeart/2024/layout/BulletTimelineInverted"/>
    <dgm:cxn modelId="{C3E465FE-5D81-4407-90BA-ECA885752437}" type="presParOf" srcId="{D39D897A-7F88-4B7D-AADF-2F89729A8F31}" destId="{24DA6228-C34B-4AF7-9327-62D69DDCB3BF}" srcOrd="4" destOrd="0" presId="urn:microsoft.com/office/officeart/2024/layout/BulletTimelineInverted"/>
    <dgm:cxn modelId="{F55DBB4C-AC33-4CE5-A17E-D4EC27A7F043}" type="presParOf" srcId="{24DA6228-C34B-4AF7-9327-62D69DDCB3BF}" destId="{AB0217C2-854A-4280-B8CF-019100DADE85}" srcOrd="0" destOrd="0" presId="urn:microsoft.com/office/officeart/2024/layout/BulletTimelineInverted"/>
    <dgm:cxn modelId="{D53669BB-57DD-4314-A32A-0FBA19A65603}" type="presParOf" srcId="{AB0217C2-854A-4280-B8CF-019100DADE85}" destId="{473FD0D4-ED8C-4B14-8421-5B95E1D25A0E}" srcOrd="0" destOrd="0" presId="urn:microsoft.com/office/officeart/2024/layout/BulletTimelineInverted"/>
    <dgm:cxn modelId="{B54FD7E6-8F88-467A-9D76-32D126BDB4D7}" type="presParOf" srcId="{AB0217C2-854A-4280-B8CF-019100DADE85}" destId="{94093848-B685-410A-8083-503F90E7EAEB}" srcOrd="1" destOrd="0" presId="urn:microsoft.com/office/officeart/2024/layout/BulletTimelineInverted"/>
    <dgm:cxn modelId="{AF562C1D-2280-4305-AFC9-C49765E121C8}" type="presParOf" srcId="{24DA6228-C34B-4AF7-9327-62D69DDCB3BF}" destId="{24D1EE2B-9C5F-4EE3-87D5-DF8184E7AD3F}" srcOrd="1" destOrd="0" presId="urn:microsoft.com/office/officeart/2024/layout/BulletTimelineInverted"/>
    <dgm:cxn modelId="{D428E208-E780-4C3E-86C5-07B7BE4861C3}" type="presParOf" srcId="{24DA6228-C34B-4AF7-9327-62D69DDCB3BF}" destId="{1049ACD5-14E0-4069-A49A-2DC1A4665B78}" srcOrd="2" destOrd="0" presId="urn:microsoft.com/office/officeart/2024/layout/BulletTimelineInverted"/>
    <dgm:cxn modelId="{85084603-8BB6-4BFC-80BE-EF09F5AE6152}" type="presParOf" srcId="{24DA6228-C34B-4AF7-9327-62D69DDCB3BF}" destId="{066A929E-32CF-42D8-BEC8-170F3668CBCE}" srcOrd="3" destOrd="0" presId="urn:microsoft.com/office/officeart/2024/layout/BulletTimelineInverted"/>
    <dgm:cxn modelId="{9A422F7A-D3EA-40E3-BCD7-6C6EA0F32012}" type="presParOf" srcId="{24DA6228-C34B-4AF7-9327-62D69DDCB3BF}" destId="{3D5AF5D6-29F9-497E-B112-13A599B18506}" srcOrd="4" destOrd="0" presId="urn:microsoft.com/office/officeart/2024/layout/BulletTimelineInverted"/>
    <dgm:cxn modelId="{5564667E-DE87-451C-80BA-A37C99D842CA}" type="presParOf" srcId="{3D5AF5D6-29F9-497E-B112-13A599B18506}" destId="{E83C4B95-C65B-47C0-B73F-AB1E7B583553}" srcOrd="0" destOrd="0" presId="urn:microsoft.com/office/officeart/2024/layout/BulletTimelineInverted"/>
    <dgm:cxn modelId="{2D9FDA3B-1DAA-41B8-8F8B-E3DD53E0814F}" type="presParOf" srcId="{24DA6228-C34B-4AF7-9327-62D69DDCB3BF}" destId="{2061E38A-3424-4E0A-AD74-7B1E94984BA3}" srcOrd="5" destOrd="0" presId="urn:microsoft.com/office/officeart/2024/layout/BulletTimelineInverted"/>
    <dgm:cxn modelId="{43F5117D-0D80-4AF8-B4C1-4B2664CE72CC}" type="presParOf" srcId="{D39D897A-7F88-4B7D-AADF-2F89729A8F31}" destId="{B229D44F-2914-4454-9D32-8B23E3116F46}" srcOrd="5" destOrd="0" presId="urn:microsoft.com/office/officeart/2024/layout/BulletTimelineInverted"/>
    <dgm:cxn modelId="{1CE26BBA-E9E6-4051-8A1A-9E6488DB02AD}" type="presParOf" srcId="{D39D897A-7F88-4B7D-AADF-2F89729A8F31}" destId="{3740AA53-D1B6-428F-B3BC-EFA7DEADC639}" srcOrd="6" destOrd="0" presId="urn:microsoft.com/office/officeart/2024/layout/BulletTimelineInverted"/>
    <dgm:cxn modelId="{17E22FBC-D52C-4775-BF1E-84B78643B497}" type="presParOf" srcId="{3740AA53-D1B6-428F-B3BC-EFA7DEADC639}" destId="{F8F37EA0-C217-4309-A9B8-DC7275BDF0D2}" srcOrd="0" destOrd="0" presId="urn:microsoft.com/office/officeart/2024/layout/BulletTimelineInverted"/>
    <dgm:cxn modelId="{26679461-FBA6-442C-8853-1487AE316553}" type="presParOf" srcId="{F8F37EA0-C217-4309-A9B8-DC7275BDF0D2}" destId="{FA49FA3B-5A19-4B56-879B-6169D71D1BF7}" srcOrd="0" destOrd="0" presId="urn:microsoft.com/office/officeart/2024/layout/BulletTimelineInverted"/>
    <dgm:cxn modelId="{AF40C4C6-F92D-48F6-9B12-BEF0C9BFF3CF}" type="presParOf" srcId="{F8F37EA0-C217-4309-A9B8-DC7275BDF0D2}" destId="{1AE6439C-6B10-4527-9804-3E03921D6DE2}" srcOrd="1" destOrd="0" presId="urn:microsoft.com/office/officeart/2024/layout/BulletTimelineInverted"/>
    <dgm:cxn modelId="{9623A18B-0121-4FF5-B9C0-5A6AC1EBC6D8}" type="presParOf" srcId="{3740AA53-D1B6-428F-B3BC-EFA7DEADC639}" destId="{D19E940B-54C6-49EB-99C8-AC689FA94C05}" srcOrd="1" destOrd="0" presId="urn:microsoft.com/office/officeart/2024/layout/BulletTimelineInverted"/>
    <dgm:cxn modelId="{6CCD7301-8239-4ACA-81EF-6753DA0239F2}" type="presParOf" srcId="{3740AA53-D1B6-428F-B3BC-EFA7DEADC639}" destId="{A8DF3018-EB87-4B0F-8D7E-C27F339F7804}" srcOrd="2" destOrd="0" presId="urn:microsoft.com/office/officeart/2024/layout/BulletTimelineInverted"/>
    <dgm:cxn modelId="{E40330A7-E545-471B-A220-5673222C8F90}" type="presParOf" srcId="{3740AA53-D1B6-428F-B3BC-EFA7DEADC639}" destId="{E61F9A36-48FF-4F9A-AF37-C3D4CF6175B9}" srcOrd="3" destOrd="0" presId="urn:microsoft.com/office/officeart/2024/layout/BulletTimelineInverted"/>
    <dgm:cxn modelId="{D9295CEF-0FD7-43A3-9E44-B31D2C821249}" type="presParOf" srcId="{3740AA53-D1B6-428F-B3BC-EFA7DEADC639}" destId="{3E947B9D-EB94-4BE9-9353-890DB0EA9369}" srcOrd="4" destOrd="0" presId="urn:microsoft.com/office/officeart/2024/layout/BulletTimelineInverted"/>
    <dgm:cxn modelId="{E3AEAC66-93AD-4C83-ABF1-B63A84E27A6B}" type="presParOf" srcId="{3E947B9D-EB94-4BE9-9353-890DB0EA9369}" destId="{8F857E7D-DDFB-4193-AC01-10578CF65D17}" srcOrd="0" destOrd="0" presId="urn:microsoft.com/office/officeart/2024/layout/BulletTimelineInverted"/>
    <dgm:cxn modelId="{DFE8A3DF-1EA4-41AA-9817-BDB5608B1FCB}" type="presParOf" srcId="{3740AA53-D1B6-428F-B3BC-EFA7DEADC639}" destId="{AD4C0B0E-4F2C-435C-9590-7C321E87479C}" srcOrd="5" destOrd="0" presId="urn:microsoft.com/office/officeart/2024/layout/BulletTimelineInvert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F685AF-1308-43FF-B321-7148BCCD0E26}">
      <dsp:nvSpPr>
        <dsp:cNvPr id="0" name=""/>
        <dsp:cNvSpPr/>
      </dsp:nvSpPr>
      <dsp:spPr>
        <a:xfrm>
          <a:off x="0" y="905256"/>
          <a:ext cx="8095488" cy="18288"/>
        </a:xfrm>
        <a:prstGeom prst="rect">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C9072D8C-B23E-4CF2-B2E2-95C814C00AD0}">
      <dsp:nvSpPr>
        <dsp:cNvPr id="0" name=""/>
        <dsp:cNvSpPr/>
      </dsp:nvSpPr>
      <dsp:spPr>
        <a:xfrm>
          <a:off x="8018272" y="841248"/>
          <a:ext cx="109728" cy="146304"/>
        </a:xfrm>
        <a:prstGeom prst="chevron">
          <a:avLst>
            <a:gd name="adj" fmla="val 75000"/>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191FA38F-6D76-4105-868D-5E9EA75A6F30}">
      <dsp:nvSpPr>
        <dsp:cNvPr id="0" name=""/>
        <dsp:cNvSpPr/>
      </dsp:nvSpPr>
      <dsp:spPr>
        <a:xfrm>
          <a:off x="238055" y="459792"/>
          <a:ext cx="2246550" cy="403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100" kern="1200" dirty="0"/>
            <a:t>CEAO LBR Funding</a:t>
          </a:r>
        </a:p>
      </dsp:txBody>
      <dsp:txXfrm>
        <a:off x="238055" y="459792"/>
        <a:ext cx="2246550" cy="403168"/>
      </dsp:txXfrm>
    </dsp:sp>
    <dsp:sp modelId="{43E5E183-EF81-43C7-812C-35A6CDAF88D3}">
      <dsp:nvSpPr>
        <dsp:cNvPr id="0" name=""/>
        <dsp:cNvSpPr/>
      </dsp:nvSpPr>
      <dsp:spPr>
        <a:xfrm>
          <a:off x="238055" y="251256"/>
          <a:ext cx="2246550" cy="208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en-US" sz="1400" kern="1200" dirty="0"/>
            <a:t>$4,085,048</a:t>
          </a:r>
        </a:p>
      </dsp:txBody>
      <dsp:txXfrm>
        <a:off x="238055" y="251256"/>
        <a:ext cx="2246550" cy="208535"/>
      </dsp:txXfrm>
    </dsp:sp>
    <dsp:sp modelId="{B29F5185-FA01-4EB9-9769-B64E15987787}">
      <dsp:nvSpPr>
        <dsp:cNvPr id="0" name=""/>
        <dsp:cNvSpPr/>
      </dsp:nvSpPr>
      <dsp:spPr>
        <a:xfrm>
          <a:off x="113696" y="237354"/>
          <a:ext cx="14630" cy="681216"/>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399B5A-F3BD-440D-8B9A-0E39E4ED805B}">
      <dsp:nvSpPr>
        <dsp:cNvPr id="0" name=""/>
        <dsp:cNvSpPr/>
      </dsp:nvSpPr>
      <dsp:spPr>
        <a:xfrm>
          <a:off x="1591398" y="1259483"/>
          <a:ext cx="2246550" cy="3351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100" kern="1200" dirty="0"/>
            <a:t>Local Major Bridge Funding</a:t>
          </a:r>
        </a:p>
      </dsp:txBody>
      <dsp:txXfrm>
        <a:off x="1591398" y="1259483"/>
        <a:ext cx="2246550" cy="335101"/>
      </dsp:txXfrm>
    </dsp:sp>
    <dsp:sp modelId="{F8BFE2FC-41CC-458A-A901-34763F45E61C}">
      <dsp:nvSpPr>
        <dsp:cNvPr id="0" name=""/>
        <dsp:cNvSpPr/>
      </dsp:nvSpPr>
      <dsp:spPr>
        <a:xfrm>
          <a:off x="1591398" y="1038458"/>
          <a:ext cx="2246550" cy="2210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en-US" sz="1400" kern="1200" dirty="0"/>
            <a:t>$11,689,400</a:t>
          </a:r>
        </a:p>
      </dsp:txBody>
      <dsp:txXfrm>
        <a:off x="1591398" y="1038458"/>
        <a:ext cx="2246550" cy="221024"/>
      </dsp:txXfrm>
    </dsp:sp>
    <dsp:sp modelId="{6DA140B6-E2B8-452F-9D6E-43D0255FADE3}">
      <dsp:nvSpPr>
        <dsp:cNvPr id="0" name=""/>
        <dsp:cNvSpPr/>
      </dsp:nvSpPr>
      <dsp:spPr>
        <a:xfrm>
          <a:off x="1467040" y="910122"/>
          <a:ext cx="14630" cy="6987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A62A8C-868C-4626-845B-65AAF7927D1A}">
      <dsp:nvSpPr>
        <dsp:cNvPr id="0" name=""/>
        <dsp:cNvSpPr/>
      </dsp:nvSpPr>
      <dsp:spPr>
        <a:xfrm>
          <a:off x="82972" y="201208"/>
          <a:ext cx="76078" cy="7229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5ACF4A-4E04-4661-AFFB-ADF576E6F251}">
      <dsp:nvSpPr>
        <dsp:cNvPr id="0" name=""/>
        <dsp:cNvSpPr/>
      </dsp:nvSpPr>
      <dsp:spPr>
        <a:xfrm>
          <a:off x="1436316" y="1571769"/>
          <a:ext cx="76078" cy="7415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9F5EFC-D0CC-4380-AD24-9D16224EF7FA}">
      <dsp:nvSpPr>
        <dsp:cNvPr id="0" name=""/>
        <dsp:cNvSpPr/>
      </dsp:nvSpPr>
      <dsp:spPr>
        <a:xfrm>
          <a:off x="2944742" y="459792"/>
          <a:ext cx="2246550" cy="403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100" kern="1200" dirty="0"/>
            <a:t>Credit Bridge </a:t>
          </a:r>
        </a:p>
      </dsp:txBody>
      <dsp:txXfrm>
        <a:off x="2944742" y="459792"/>
        <a:ext cx="2246550" cy="403168"/>
      </dsp:txXfrm>
    </dsp:sp>
    <dsp:sp modelId="{2B5721DD-B000-45C7-A438-A303A1DF50EE}">
      <dsp:nvSpPr>
        <dsp:cNvPr id="0" name=""/>
        <dsp:cNvSpPr/>
      </dsp:nvSpPr>
      <dsp:spPr>
        <a:xfrm>
          <a:off x="2944742" y="251256"/>
          <a:ext cx="2246550" cy="208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en-US" sz="1400" kern="1200" dirty="0"/>
            <a:t>$300,000</a:t>
          </a:r>
        </a:p>
      </dsp:txBody>
      <dsp:txXfrm>
        <a:off x="2944742" y="251256"/>
        <a:ext cx="2246550" cy="208535"/>
      </dsp:txXfrm>
    </dsp:sp>
    <dsp:sp modelId="{5E588989-C30C-4F74-891B-BECF1A5C0E92}">
      <dsp:nvSpPr>
        <dsp:cNvPr id="0" name=""/>
        <dsp:cNvSpPr/>
      </dsp:nvSpPr>
      <dsp:spPr>
        <a:xfrm>
          <a:off x="2820384" y="237354"/>
          <a:ext cx="14630" cy="681216"/>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D1EE2B-9C5F-4EE3-87D5-DF8184E7AD3F}">
      <dsp:nvSpPr>
        <dsp:cNvPr id="0" name=""/>
        <dsp:cNvSpPr/>
      </dsp:nvSpPr>
      <dsp:spPr>
        <a:xfrm>
          <a:off x="4298086" y="1259483"/>
          <a:ext cx="2246550" cy="3351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100" kern="1200" dirty="0"/>
            <a:t>SIB Loan</a:t>
          </a:r>
        </a:p>
      </dsp:txBody>
      <dsp:txXfrm>
        <a:off x="4298086" y="1259483"/>
        <a:ext cx="2246550" cy="335101"/>
      </dsp:txXfrm>
    </dsp:sp>
    <dsp:sp modelId="{1049ACD5-14E0-4069-A49A-2DC1A4665B78}">
      <dsp:nvSpPr>
        <dsp:cNvPr id="0" name=""/>
        <dsp:cNvSpPr/>
      </dsp:nvSpPr>
      <dsp:spPr>
        <a:xfrm>
          <a:off x="4298086" y="1038458"/>
          <a:ext cx="2246550" cy="2210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en-US" sz="1400" kern="1200" dirty="0"/>
            <a:t>$916,130</a:t>
          </a:r>
        </a:p>
      </dsp:txBody>
      <dsp:txXfrm>
        <a:off x="4298086" y="1038458"/>
        <a:ext cx="2246550" cy="221024"/>
      </dsp:txXfrm>
    </dsp:sp>
    <dsp:sp modelId="{066A929E-32CF-42D8-BEC8-170F3668CBCE}">
      <dsp:nvSpPr>
        <dsp:cNvPr id="0" name=""/>
        <dsp:cNvSpPr/>
      </dsp:nvSpPr>
      <dsp:spPr>
        <a:xfrm>
          <a:off x="4173728" y="910122"/>
          <a:ext cx="14630" cy="6987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2F9C27-96EF-4886-A5BC-54688378F1F4}">
      <dsp:nvSpPr>
        <dsp:cNvPr id="0" name=""/>
        <dsp:cNvSpPr/>
      </dsp:nvSpPr>
      <dsp:spPr>
        <a:xfrm>
          <a:off x="2789660" y="201208"/>
          <a:ext cx="76078" cy="7229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3C4B95-C65B-47C0-B73F-AB1E7B583553}">
      <dsp:nvSpPr>
        <dsp:cNvPr id="0" name=""/>
        <dsp:cNvSpPr/>
      </dsp:nvSpPr>
      <dsp:spPr>
        <a:xfrm>
          <a:off x="4143004" y="1571769"/>
          <a:ext cx="76078" cy="7415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9E940B-54C6-49EB-99C8-AC689FA94C05}">
      <dsp:nvSpPr>
        <dsp:cNvPr id="0" name=""/>
        <dsp:cNvSpPr/>
      </dsp:nvSpPr>
      <dsp:spPr>
        <a:xfrm>
          <a:off x="5651430" y="459792"/>
          <a:ext cx="2246550" cy="403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100" kern="1200" dirty="0"/>
            <a:t>Local Funds</a:t>
          </a:r>
        </a:p>
      </dsp:txBody>
      <dsp:txXfrm>
        <a:off x="5651430" y="459792"/>
        <a:ext cx="2246550" cy="403168"/>
      </dsp:txXfrm>
    </dsp:sp>
    <dsp:sp modelId="{A8DF3018-EB87-4B0F-8D7E-C27F339F7804}">
      <dsp:nvSpPr>
        <dsp:cNvPr id="0" name=""/>
        <dsp:cNvSpPr/>
      </dsp:nvSpPr>
      <dsp:spPr>
        <a:xfrm>
          <a:off x="5651430" y="251256"/>
          <a:ext cx="2246550" cy="208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en-US" sz="1400" kern="1200" dirty="0"/>
            <a:t>$498,386</a:t>
          </a:r>
        </a:p>
      </dsp:txBody>
      <dsp:txXfrm>
        <a:off x="5651430" y="251256"/>
        <a:ext cx="2246550" cy="208535"/>
      </dsp:txXfrm>
    </dsp:sp>
    <dsp:sp modelId="{E61F9A36-48FF-4F9A-AF37-C3D4CF6175B9}">
      <dsp:nvSpPr>
        <dsp:cNvPr id="0" name=""/>
        <dsp:cNvSpPr/>
      </dsp:nvSpPr>
      <dsp:spPr>
        <a:xfrm>
          <a:off x="5527071" y="237354"/>
          <a:ext cx="14630" cy="681216"/>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857E7D-DDFB-4193-AC01-10578CF65D17}">
      <dsp:nvSpPr>
        <dsp:cNvPr id="0" name=""/>
        <dsp:cNvSpPr/>
      </dsp:nvSpPr>
      <dsp:spPr>
        <a:xfrm>
          <a:off x="5496347" y="201208"/>
          <a:ext cx="76078" cy="7229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F685AF-1308-43FF-B321-7148BCCD0E26}">
      <dsp:nvSpPr>
        <dsp:cNvPr id="0" name=""/>
        <dsp:cNvSpPr/>
      </dsp:nvSpPr>
      <dsp:spPr>
        <a:xfrm>
          <a:off x="0" y="905256"/>
          <a:ext cx="8095488" cy="18288"/>
        </a:xfrm>
        <a:prstGeom prst="rect">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C9072D8C-B23E-4CF2-B2E2-95C814C00AD0}">
      <dsp:nvSpPr>
        <dsp:cNvPr id="0" name=""/>
        <dsp:cNvSpPr/>
      </dsp:nvSpPr>
      <dsp:spPr>
        <a:xfrm>
          <a:off x="8018272" y="841248"/>
          <a:ext cx="109728" cy="146304"/>
        </a:xfrm>
        <a:prstGeom prst="chevron">
          <a:avLst>
            <a:gd name="adj" fmla="val 75000"/>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191FA38F-6D76-4105-868D-5E9EA75A6F30}">
      <dsp:nvSpPr>
        <dsp:cNvPr id="0" name=""/>
        <dsp:cNvSpPr/>
      </dsp:nvSpPr>
      <dsp:spPr>
        <a:xfrm>
          <a:off x="235078" y="459792"/>
          <a:ext cx="2697837" cy="403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100" kern="1200" dirty="0"/>
            <a:t>CEAO LBR Funding</a:t>
          </a:r>
        </a:p>
      </dsp:txBody>
      <dsp:txXfrm>
        <a:off x="235078" y="459792"/>
        <a:ext cx="2697837" cy="403168"/>
      </dsp:txXfrm>
    </dsp:sp>
    <dsp:sp modelId="{43E5E183-EF81-43C7-812C-35A6CDAF88D3}">
      <dsp:nvSpPr>
        <dsp:cNvPr id="0" name=""/>
        <dsp:cNvSpPr/>
      </dsp:nvSpPr>
      <dsp:spPr>
        <a:xfrm>
          <a:off x="235078" y="251256"/>
          <a:ext cx="2697837" cy="208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en-US" sz="1400" kern="1200" dirty="0"/>
            <a:t>$5,868,230</a:t>
          </a:r>
        </a:p>
      </dsp:txBody>
      <dsp:txXfrm>
        <a:off x="235078" y="251256"/>
        <a:ext cx="2697837" cy="208535"/>
      </dsp:txXfrm>
    </dsp:sp>
    <dsp:sp modelId="{B29F5185-FA01-4EB9-9769-B64E15987787}">
      <dsp:nvSpPr>
        <dsp:cNvPr id="0" name=""/>
        <dsp:cNvSpPr/>
      </dsp:nvSpPr>
      <dsp:spPr>
        <a:xfrm>
          <a:off x="110720" y="237354"/>
          <a:ext cx="14630" cy="681216"/>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9F5EFC-D0CC-4380-AD24-9D16224EF7FA}">
      <dsp:nvSpPr>
        <dsp:cNvPr id="0" name=""/>
        <dsp:cNvSpPr/>
      </dsp:nvSpPr>
      <dsp:spPr>
        <a:xfrm>
          <a:off x="1860281" y="1259483"/>
          <a:ext cx="2697837" cy="3351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100" kern="1200" dirty="0"/>
            <a:t>Community Project Funding </a:t>
          </a:r>
        </a:p>
      </dsp:txBody>
      <dsp:txXfrm>
        <a:off x="1860281" y="1259483"/>
        <a:ext cx="2697837" cy="335101"/>
      </dsp:txXfrm>
    </dsp:sp>
    <dsp:sp modelId="{2B5721DD-B000-45C7-A438-A303A1DF50EE}">
      <dsp:nvSpPr>
        <dsp:cNvPr id="0" name=""/>
        <dsp:cNvSpPr/>
      </dsp:nvSpPr>
      <dsp:spPr>
        <a:xfrm>
          <a:off x="1860281" y="1038458"/>
          <a:ext cx="2697837" cy="2210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en-US" sz="1400" kern="1200" dirty="0"/>
            <a:t>$412,593</a:t>
          </a:r>
        </a:p>
      </dsp:txBody>
      <dsp:txXfrm>
        <a:off x="1860281" y="1038458"/>
        <a:ext cx="2697837" cy="221024"/>
      </dsp:txXfrm>
    </dsp:sp>
    <dsp:sp modelId="{5E588989-C30C-4F74-891B-BECF1A5C0E92}">
      <dsp:nvSpPr>
        <dsp:cNvPr id="0" name=""/>
        <dsp:cNvSpPr/>
      </dsp:nvSpPr>
      <dsp:spPr>
        <a:xfrm>
          <a:off x="1735923" y="910122"/>
          <a:ext cx="14630" cy="6987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A62A8C-868C-4626-845B-65AAF7927D1A}">
      <dsp:nvSpPr>
        <dsp:cNvPr id="0" name=""/>
        <dsp:cNvSpPr/>
      </dsp:nvSpPr>
      <dsp:spPr>
        <a:xfrm>
          <a:off x="79996" y="201208"/>
          <a:ext cx="76078" cy="7229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2F9C27-96EF-4886-A5BC-54688378F1F4}">
      <dsp:nvSpPr>
        <dsp:cNvPr id="0" name=""/>
        <dsp:cNvSpPr/>
      </dsp:nvSpPr>
      <dsp:spPr>
        <a:xfrm>
          <a:off x="1705199" y="1571769"/>
          <a:ext cx="76078" cy="7415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D1EE2B-9C5F-4EE3-87D5-DF8184E7AD3F}">
      <dsp:nvSpPr>
        <dsp:cNvPr id="0" name=""/>
        <dsp:cNvSpPr/>
      </dsp:nvSpPr>
      <dsp:spPr>
        <a:xfrm>
          <a:off x="3485484" y="459792"/>
          <a:ext cx="2697837" cy="403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100" kern="1200" dirty="0"/>
            <a:t>SIB Loan</a:t>
          </a:r>
        </a:p>
      </dsp:txBody>
      <dsp:txXfrm>
        <a:off x="3485484" y="459792"/>
        <a:ext cx="2697837" cy="403168"/>
      </dsp:txXfrm>
    </dsp:sp>
    <dsp:sp modelId="{1049ACD5-14E0-4069-A49A-2DC1A4665B78}">
      <dsp:nvSpPr>
        <dsp:cNvPr id="0" name=""/>
        <dsp:cNvSpPr/>
      </dsp:nvSpPr>
      <dsp:spPr>
        <a:xfrm>
          <a:off x="3485484" y="251256"/>
          <a:ext cx="2697837" cy="208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en-US" sz="1400" kern="1200" dirty="0"/>
            <a:t>$1,507,163</a:t>
          </a:r>
        </a:p>
      </dsp:txBody>
      <dsp:txXfrm>
        <a:off x="3485484" y="251256"/>
        <a:ext cx="2697837" cy="208535"/>
      </dsp:txXfrm>
    </dsp:sp>
    <dsp:sp modelId="{066A929E-32CF-42D8-BEC8-170F3668CBCE}">
      <dsp:nvSpPr>
        <dsp:cNvPr id="0" name=""/>
        <dsp:cNvSpPr/>
      </dsp:nvSpPr>
      <dsp:spPr>
        <a:xfrm>
          <a:off x="3361126" y="237354"/>
          <a:ext cx="14630" cy="681216"/>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9E940B-54C6-49EB-99C8-AC689FA94C05}">
      <dsp:nvSpPr>
        <dsp:cNvPr id="0" name=""/>
        <dsp:cNvSpPr/>
      </dsp:nvSpPr>
      <dsp:spPr>
        <a:xfrm>
          <a:off x="5110687" y="1259483"/>
          <a:ext cx="2697837" cy="3351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100" kern="1200" dirty="0"/>
            <a:t>Local Funds</a:t>
          </a:r>
        </a:p>
      </dsp:txBody>
      <dsp:txXfrm>
        <a:off x="5110687" y="1259483"/>
        <a:ext cx="2697837" cy="335101"/>
      </dsp:txXfrm>
    </dsp:sp>
    <dsp:sp modelId="{A8DF3018-EB87-4B0F-8D7E-C27F339F7804}">
      <dsp:nvSpPr>
        <dsp:cNvPr id="0" name=""/>
        <dsp:cNvSpPr/>
      </dsp:nvSpPr>
      <dsp:spPr>
        <a:xfrm>
          <a:off x="5110687" y="1038458"/>
          <a:ext cx="2697837" cy="2210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en-US" sz="1400" kern="1200" dirty="0"/>
            <a:t>$195,654</a:t>
          </a:r>
        </a:p>
      </dsp:txBody>
      <dsp:txXfrm>
        <a:off x="5110687" y="1038458"/>
        <a:ext cx="2697837" cy="221024"/>
      </dsp:txXfrm>
    </dsp:sp>
    <dsp:sp modelId="{E61F9A36-48FF-4F9A-AF37-C3D4CF6175B9}">
      <dsp:nvSpPr>
        <dsp:cNvPr id="0" name=""/>
        <dsp:cNvSpPr/>
      </dsp:nvSpPr>
      <dsp:spPr>
        <a:xfrm>
          <a:off x="4986329" y="910122"/>
          <a:ext cx="14630" cy="6987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3C4B95-C65B-47C0-B73F-AB1E7B583553}">
      <dsp:nvSpPr>
        <dsp:cNvPr id="0" name=""/>
        <dsp:cNvSpPr/>
      </dsp:nvSpPr>
      <dsp:spPr>
        <a:xfrm>
          <a:off x="3330402" y="201208"/>
          <a:ext cx="76078" cy="7229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857E7D-DDFB-4193-AC01-10578CF65D17}">
      <dsp:nvSpPr>
        <dsp:cNvPr id="0" name=""/>
        <dsp:cNvSpPr/>
      </dsp:nvSpPr>
      <dsp:spPr>
        <a:xfrm>
          <a:off x="4955605" y="1571769"/>
          <a:ext cx="76078" cy="7415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24/layout/BulletTimelineInverted">
  <dgm:title val=""/>
  <dgm:desc val=""/>
  <dgm:catLst>
    <dgm:cat type="process" pri="7451"/>
    <dgm:cat type="timeline" pri="101"/>
  </dgm:catLst>
  <dgm:sampData>
    <dgm:dataModel>
      <dgm:ptLst>
        <dgm:pt modelId="0" type="doc"/>
        <dgm:pt modelId="10">
          <dgm:prSet phldrT="Add an event" phldr="1">
            <dgm:extLst>
              <a:ext uri="{C7F2D5A4-9E3B-4C8F-A7D2-1F8E9B6C4A30}">
                <msodIdLoc:phldrLoc xmlns:msodIdLoc="http://schemas.microsoft.com/office/drawing/2026/04/diagram/placeholderloc" id="msoidsIgxTimelineAddEvent"/>
              </a:ext>
            </dgm:extLst>
          </dgm:prSet>
        </dgm:pt>
        <dgm:pt modelId="1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 modelId="20">
          <dgm:prSet phldrT="Add an event" phldr="1">
            <dgm:extLst>
              <a:ext uri="{C7F2D5A4-9E3B-4C8F-A7D2-1F8E9B6C4A30}">
                <msodIdLoc:phldrLoc xmlns:msodIdLoc="http://schemas.microsoft.com/office/drawing/2026/04/diagram/placeholderloc" id="msoidsIgxTimelineAddEvent"/>
              </a:ext>
            </dgm:extLst>
          </dgm:prSet>
        </dgm:pt>
        <dgm:pt modelId="2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 modelId="30">
          <dgm:prSet phldrT="Add an event" phldr="1">
            <dgm:extLst>
              <a:ext uri="{C7F2D5A4-9E3B-4C8F-A7D2-1F8E9B6C4A30}">
                <msodIdLoc:phldrLoc xmlns:msodIdLoc="http://schemas.microsoft.com/office/drawing/2026/04/diagram/placeholderloc" id="msoidsIgxTimelineAddEvent"/>
              </a:ext>
            </dgm:extLst>
          </dgm:prSet>
        </dgm:pt>
        <dgm:pt modelId="3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 modelId="40">
          <dgm:prSet phldrT="Add an event" phldr="1">
            <dgm:extLst>
              <a:ext uri="{C7F2D5A4-9E3B-4C8F-A7D2-1F8E9B6C4A30}">
                <msodIdLoc:phldrLoc xmlns:msodIdLoc="http://schemas.microsoft.com/office/drawing/2026/04/diagram/placeholderloc" id="msoidsIgxTimelineAddEvent"/>
              </a:ext>
            </dgm:extLst>
          </dgm:prSet>
        </dgm:pt>
        <dgm:pt modelId="4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 modelId="50">
          <dgm:prSet phldrT="Add an event" phldr="1">
            <dgm:extLst>
              <a:ext uri="{C7F2D5A4-9E3B-4C8F-A7D2-1F8E9B6C4A30}">
                <msodIdLoc:phldrLoc xmlns:msodIdLoc="http://schemas.microsoft.com/office/drawing/2026/04/diagram/placeholderloc" id="msoidsIgxTimelineAddEvent"/>
              </a:ext>
            </dgm:extLst>
          </dgm:prSet>
        </dgm:pt>
        <dgm:pt modelId="5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Lst>
      <dgm:cxnLst>
        <dgm:cxn modelId="100" srcId="0" destId="10" srcOrd="0" destOrd="0"/>
        <dgm:cxn modelId="12" srcId="10" destId="11" srcOrd="0" destOrd="0"/>
        <dgm:cxn modelId="101" srcId="0" destId="20" srcOrd="1" destOrd="0"/>
        <dgm:cxn modelId="22" srcId="20" destId="21" srcOrd="0" destOrd="0"/>
        <dgm:cxn modelId="102" srcId="0" destId="30" srcOrd="2" destOrd="0"/>
        <dgm:cxn modelId="32" srcId="30" destId="31" srcOrd="0" destOrd="0"/>
        <dgm:cxn modelId="103" srcId="0" destId="40" srcOrd="3" destOrd="0"/>
        <dgm:cxn modelId="42" srcId="40" destId="41" srcOrd="0" destOrd="0"/>
        <dgm:cxn modelId="104" srcId="0" destId="50" srcOrd="4" destOrd="0"/>
        <dgm:cxn modelId="52" srcId="50" destId="5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dir/>
      <dgm:animLvl val="lvl"/>
    </dgm:varLst>
    <dgm:alg type="composite"/>
    <dgm:shape xmlns:r="http://schemas.openxmlformats.org/officeDocument/2006/relationships" r:blip="">
      <dgm:adjLst/>
    </dgm:shape>
    <dgm:constrLst>
      <dgm:constr type="w" for="ch" forName="divider" refType="w"/>
      <dgm:constr type="h" for="ch" forName="divider" refType="h" fact="0.1"/>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dgm:alg type="composite"/>
      <dgm:shape xmlns:r="http://schemas.openxmlformats.org/officeDocument/2006/relationships" r:blip="">
        <dgm:adjLst/>
      </dgm:shape>
      <dgm:presOf/>
      <dgm:choose name="DividerDirection">
        <dgm:if name="DividerLTR" func="var" arg="dir" op="equ" val="norm">
          <dgm:constrLst>
            <dgm:constr type="w" for="ch" forName="rectBar" refType="w" fact="0.996"/>
            <dgm:constr type="h" for="ch" forName="rectBar" refType="h" fact="0.1"/>
            <dgm:constr type="l" for="ch" forName="rectBar"/>
            <dgm:constr type="ctrY" for="ch" forName="rectBar" refType="h" fact="0.5"/>
            <dgm:constr type="w" for="ch" forName="chevronArrow" refType="h" fact="0.6"/>
            <dgm:constr type="h" for="ch" forName="chevronArrow" refType="h" fact="0.8"/>
            <dgm:constr type="r" for="ch" forName="chevronArrow" refType="w"/>
            <dgm:constr type="ctrY" for="ch" forName="chevronArrow" refType="h" fact="0.5"/>
          </dgm:constrLst>
        </dgm:if>
        <dgm:else name="DividerRTL">
          <dgm:constrLst>
            <dgm:constr type="w" for="ch" forName="rectBar" refType="w" fact="0.996"/>
            <dgm:constr type="h" for="ch" forName="rectBar" refType="h" fact="0.1"/>
            <dgm:constr type="r" for="ch" forName="rectBar" refType="w"/>
            <dgm:constr type="ctrY" for="ch" forName="rectBar" refType="h" fact="0.5"/>
            <dgm:constr type="w" for="ch" forName="chevronArrow" refType="h" fact="0.6"/>
            <dgm:constr type="h" for="ch" forName="chevronArrow" refType="h" fact="0.8"/>
            <dgm:constr type="l" for="ch" forName="chevronArrow"/>
            <dgm:constr type="ctrY" for="ch" forName="chevronArrow" refType="h" fact="0.5"/>
          </dgm:constrLst>
        </dgm:else>
      </dgm:choose>
      <dgm:ruleLst/>
      <dgm:layoutNode name="rectBar" styleLbl="dkBgShp">
        <dgm:alg type="sp"/>
        <dgm:shape xmlns:r="http://schemas.openxmlformats.org/officeDocument/2006/relationships" type="rect" r:blip="" zOrderOff="-1">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presOf/>
        <dgm:constrLst/>
        <dgm:ruleLst/>
      </dgm:layoutNode>
      <dgm:layoutNode name="chevronArrow" styleLbl="dkBgShp">
        <dgm:alg type="sp"/>
        <dgm:choose name="ChevronDir">
          <dgm:if name="ChevronLTR" func="var" arg="dir" op="equ" val="norm">
            <dgm:shape xmlns:r="http://schemas.openxmlformats.org/officeDocument/2006/relationships"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if>
          <dgm:else name="ChevronRTL">
            <dgm:shape xmlns:r="http://schemas.openxmlformats.org/officeDocument/2006/relationships" rot="180"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else>
        </dgm:choose>
        <dgm:presOf/>
        <dgm:constrLst/>
        <dgm:ruleLst/>
      </dgm:layoutNode>
    </dgm:layoutNode>
    <dgm:layoutNode name="nodes">
      <dgm:varLst>
        <dgm:chMax/>
        <dgm:chPref/>
        <dgm:animLvl val="lvl"/>
      </dgm:varLst>
      <dgm:choose name="Name1">
        <dgm:if name="Name2" func="var" arg="dir" op="equ" val="norm">
          <dgm:alg type="lin">
            <dgm:param type="fallback" val="1D"/>
          </dgm:alg>
        </dgm:if>
        <dgm:else name="Name3">
          <dgm:alg type="lin">
            <dgm:param type="linDir" val="fromR"/>
            <dgm:param type="fallback" val="1D"/>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t" refFor="ch" refForName="DropPinPlaceHolder1"/>
                        <dgm:constr type="w" for="ch" forName="DropPinPlaceHolder1" refType="h" fact="0.16"/>
                        <dgm:constr type="h" for="ch" forName="DropPinPlaceHolder1" refType="h" fact="0.16"/>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h" fact="0.16"/>
                        <dgm:constr type="b" for="ch" forName="L2TextContainer1" refType="h" fact="0.45"/>
                        <dgm:constr type="w" for="ch" forName="L1TextContainer1" refType="w" fact="0.83"/>
                        <dgm:constr type="l" for="ch" forName="L1TextContainer1" refType="r" refFor="ch" refForName="DropPinPlaceHolder1"/>
                        <dgm:constr type="t" for="ch" forName="L1TextContainer1" refType="h" fact="0.01"/>
                        <dgm:constr type="b" for="ch" forName="L1TextContainer1" refType="h" fact="0.16"/>
                        <dgm:constr type="w" for="ch" forName="ConnectLine1" refType="h" fact="0.01"/>
                        <dgm:constr type="ctrX" for="ch" forName="ConnectLine1" refType="ctrX" refFor="ch" refForName="DropPinPlaceHolder1"/>
                        <dgm:constr type="b" for="ch" forName="ConnectLine1" refType="h" fact="0.49"/>
                        <dgm:constr type="t" for="ch" forName="ConnectLine1" refType="b" refFor="ch" refForName="DropPinPlaceHolder1" fact="0"/>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b" refFor="ch" refForName="DropPinPlaceHolder1"/>
                        <dgm:constr type="w" for="ch" forName="DropPinPlaceHolder1" refType="h" fact="0.16"/>
                        <dgm:constr type="h" for="ch" forName="DropPinPlaceHolder1" refType="h" fact="0.16"/>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b" for="ch" forName="L1TextContainer1" refType="h" fact="0.755"/>
                        <dgm:constr type="t" for="ch" forName="L1TextContainer1" refType="h" fact="0.6"/>
                        <dgm:constr type="w" for="ch" forName="L2TextContainer1" refType="w" fact="0.83"/>
                        <dgm:constr type="l" for="ch" forName="L2TextContainer1" refType="r" refFor="ch" refForName="DropPinPlaceHolder1"/>
                        <dgm:constr type="b" for="ch" forName="L2TextContainer1" refType="h" fact="0.99"/>
                        <dgm:constr type="t" for="ch" forName="L2TextContainer1" refType="h" fact="0.755"/>
                        <dgm:constr type="w" for="ch" forName="ConnectLine1" refType="h" fact="0.01"/>
                        <dgm:constr type="ctrX" for="ch" forName="ConnectLine1" refType="ctrX" refFor="ch" refForName="DropPinPlaceHolder1"/>
                        <dgm:constr type="t" for="ch" forName="ConnectLine1" refType="h" fact="0.51"/>
                        <dgm:constr type="b" for="ch" forName="ConnectLine1" refType="b"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L1TextContainer1" refType="w" fact="0.83"/>
                        <dgm:constr type="l" for="ch" forName="L1TextContainer1" refType="w" fact="0"/>
                        <dgm:constr type="t" for="ch" forName="L1TextContainer1" refType="h" fact="0.01"/>
                        <dgm:constr type="b" for="ch" forName="L1TextContainer1" refType="h" fact="0.16"/>
                        <dgm:constr type="w" for="ch" forName="L2TextContainer1" refType="w" fact="0.83"/>
                        <dgm:constr type="l" for="ch" forName="L2TextContainer1" refType="w" fact="0"/>
                        <dgm:constr type="t" for="ch" forName="L2TextContainer1" refType="h" fact="0.16"/>
                        <dgm:constr type="b" for="ch" forName="L2TextContainer1" refType="h" fact="0.45"/>
                        <dgm:constr type="w" for="ch" forName="DropPinPlaceHolder1" refType="h" fact="0.16"/>
                        <dgm:constr type="h" for="ch" forName="DropPinPlaceHolder1" refType="h" fact="0.16"/>
                        <dgm:constr type="t" for="ch" forName="DropPinPlaceHolder1" refType="h" fact="0"/>
                        <dgm:constr type="r" for="ch" forName="DropPinPlaceHolder1" refType="w"/>
                        <dgm:constr type="w" for="ch" forName="ConnectLine1" refType="h" fact="0.01"/>
                        <dgm:constr type="ctrX" for="ch" forName="ConnectLine1" refType="ctrX" refFor="ch" refForName="DropPinPlaceHolder1"/>
                        <dgm:constr type="b" for="ch" forName="ConnectLine1" refType="h" fact="0.49"/>
                        <dgm:constr type="t" for="ch" forName="ConnectLine1" refType="b" refFor="ch" refForName="DropPinPlaceHolder1" fact="0"/>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t"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L1TextContainer1" refType="w" fact="0.83"/>
                        <dgm:constr type="l" for="ch" forName="L1TextContainer1" refType="w" fact="0"/>
                        <dgm:constr type="b" for="ch" forName="L1TextContainer1" refType="h" fact="0.755"/>
                        <dgm:constr type="t" for="ch" forName="L1TextContainer1" refType="h" fact="0.6"/>
                        <dgm:constr type="w" for="ch" forName="L2TextContainer1" refType="w" fact="0.83"/>
                        <dgm:constr type="l" for="ch" forName="L2TextContainer1" refType="w" fact="0"/>
                        <dgm:constr type="b" for="ch" forName="L2TextContainer1" refType="h" fact="0.99"/>
                        <dgm:constr type="t" for="ch" forName="L2TextContainer1" refType="h" fact="0.755"/>
                        <dgm:constr type="w" for="ch" forName="DropPinPlaceHolder1" refType="h" fact="0.16"/>
                        <dgm:constr type="h" for="ch" forName="DropPinPlaceHolder1" refType="h" fact="0.16"/>
                        <dgm:constr type="b" for="ch" forName="DropPinPlaceHolder1" refType="h"/>
                        <dgm:constr type="r" for="ch" forName="DropPinPlaceHolder1" refType="w"/>
                        <dgm:constr type="w" for="ch" forName="ConnectLine1" refType="h" fact="0.01"/>
                        <dgm:constr type="ctrX" for="ch" forName="ConnectLine1" refType="ctrX" refFor="ch" refForName="DropPinPlaceHolder1"/>
                        <dgm:constr type="t" for="ch" forName="ConnectLine1" refType="h" fact="0.51"/>
                        <dgm:constr type="b" for="ch" forName="ConnectLine1" refType="b" refFor="ch" refForName="DropPinPlaceHolder1"/>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b"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DropPinPlaceHolder1">
                <dgm:alg type="composite"/>
                <dgm:shape xmlns:r="http://schemas.openxmlformats.org/officeDocument/2006/relationships" r:blip="">
                  <dgm:adjLst/>
                </dgm:shape>
                <dgm:constrLst>
                  <dgm:constr type="w" for="ch" forName="DropPin1" refType="w" fact="0"/>
                  <dgm:constr type="h" for="ch" forName="DropPin1" refType="h" fact="0"/>
                  <dgm:constr type="ctrX" for="ch" forName="DropPin1" refType="w" fact="0"/>
                  <dgm:constr type="ctrY" for="ch" forName="DropPin1" refType="h" fact="0"/>
                  <dgm:constr type="w" for="ch" forName="Ellipse1" refType="w" refFor="ch" refForName="DropPin1" fact="0"/>
                  <dgm:constr type="h" for="ch" forName="Ellipse1" refType="w" refFor="ch" refForName="DropPin1" fact="0"/>
                  <dgm:constr type="ctrX" for="ch" forName="Ellipse1" refType="ctrX" refFor="ch" refForName="DropPin1" fact="0"/>
                  <dgm:constr type="ctrY" for="ch" forName="Ellipse1" refType="ctrY" refFor="ch" refForName="DropPin1" fact="0"/>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1" styleLbl="dkBgShp">
                <dgm:alg type="sp"/>
                <dgm:shape xmlns:r="http://schemas.openxmlformats.org/officeDocument/2006/relationships" type="rect" r:blip="">
                  <dgm:adjLst/>
                </dgm:shape>
                <dgm:presOf/>
                <dgm:constrLst/>
              </dgm:layoutNode>
              <dgm:layoutNode name="ConnectorPoint1" moveWith="ConnectLine1">
                <dgm:alg type="composite"/>
                <dgm:shape xmlns:r="http://schemas.openxmlformats.org/officeDocument/2006/relationships" r:blip="">
                  <dgm:adjLst/>
                </dgm:shape>
                <dgm:presOf/>
                <dgm:constrLst>
                  <dgm:constr type="w" for="ch" forName="Bullet1" refType="w"/>
                  <dgm:constr type="h" for="ch" forName="Bullet1" refType="w"/>
                  <dgm:constr type="ctrX" for="ch" forName="Bullet1" refType="w" fact="0.5"/>
                  <dgm:constr type="ctrY" for="ch" forName="Bullet1" refType="h" fact="0.5"/>
                </dgm:constrLst>
                <dgm:layoutNode name="Bullet1" styleLbl="lnNode1">
                  <dgm:alg type="sp"/>
                  <dgm:shape xmlns:r="http://schemas.openxmlformats.org/officeDocument/2006/relationships" type="ellipse" r:blip="" zOrderOff="10">
                    <dgm:adjLst/>
                  </dgm:shape>
                  <dgm:presOf/>
                  <dgm:constrLst/>
                </dgm:layoutNode>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t" refFor="ch" refForName="DropPinPlaceHolder"/>
                        <dgm:constr type="w" for="ch" forName="DropPinPlaceHolder" refType="h" fact="0.16"/>
                        <dgm:constr type="h" for="ch" forName="DropPinPlaceHolder" refType="h" fact="0.16"/>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h" fact="0.16"/>
                        <dgm:constr type="b" for="ch" forName="L2TextContainer" refType="h" fact="0.45"/>
                        <dgm:constr type="w" for="ch" forName="L1TextContainer" refType="w" fact="0.83"/>
                        <dgm:constr type="l" for="ch" forName="L1TextContainer" refType="r" refFor="ch" refForName="DropPinPlaceHolder"/>
                        <dgm:constr type="t" for="ch" forName="L1TextContainer" refType="h" fact="0.01"/>
                        <dgm:constr type="b" for="ch" forName="L1TextContainer" refType="h" fact="0.16"/>
                        <dgm:constr type="w" for="ch" forName="ConnectLine" refType="h" fact="0.01"/>
                        <dgm:constr type="ctrX" for="ch" forName="ConnectLine" refType="ctrX" refFor="ch" refForName="DropPinPlaceHolder"/>
                        <dgm:constr type="b" for="ch" forName="ConnectLine" refType="h" fact="0.49"/>
                        <dgm:constr type="t" for="ch" forName="ConnectLine" refType="b" refFor="ch" refForName="DropPinPlaceHolder" fact="0"/>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b" refFor="ch" refForName="DropPinPlaceHolder"/>
                        <dgm:constr type="w" for="ch" forName="DropPinPlaceHolder" refType="h" fact="0.16"/>
                        <dgm:constr type="h" for="ch" forName="DropPinPlaceHolder" refType="h" fact="0.16"/>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b" for="ch" forName="L1TextContainer" refType="h" fact="0.755"/>
                        <dgm:constr type="t" for="ch" forName="L1TextContainer" refType="h" fact="0.6"/>
                        <dgm:constr type="w" for="ch" forName="L2TextContainer" refType="w" fact="0.83"/>
                        <dgm:constr type="l" for="ch" forName="L2TextContainer" refType="r" refFor="ch" refForName="DropPinPlaceHolder"/>
                        <dgm:constr type="b" for="ch" forName="L2TextContainer" refType="h" fact="0.99"/>
                        <dgm:constr type="t" for="ch" forName="L2TextContainer" refType="h" fact="0.755"/>
                        <dgm:constr type="w" for="ch" forName="ConnectLine" refType="h" fact="0.01"/>
                        <dgm:constr type="ctrX" for="ch" forName="ConnectLine" refType="ctrX" refFor="ch" refForName="DropPinPlaceHolder"/>
                        <dgm:constr type="t" for="ch" forName="ConnectLine" refType="h" fact="0.51"/>
                        <dgm:constr type="b" for="ch" forName="ConnectLine" refType="b"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L1TextContainer" refType="w" fact="0.83"/>
                        <dgm:constr type="l" for="ch" forName="L1TextContainer" refType="w" fact="0"/>
                        <dgm:constr type="t" for="ch" forName="L1TextContainer" refType="h" fact="0.01"/>
                        <dgm:constr type="b" for="ch" forName="L1TextContainer" refType="h" fact="0.16"/>
                        <dgm:constr type="w" for="ch" forName="L2TextContainer" refType="w" fact="0.83"/>
                        <dgm:constr type="l" for="ch" forName="L2TextContainer" refType="w" fact="0"/>
                        <dgm:constr type="t" for="ch" forName="L2TextContainer" refType="h" fact="0.16"/>
                        <dgm:constr type="b" for="ch" forName="L2TextContainer" refType="h" fact="0.45"/>
                        <dgm:constr type="w" for="ch" forName="DropPinPlaceHolder" refType="h" fact="0.16"/>
                        <dgm:constr type="h" for="ch" forName="DropPinPlaceHolder" refType="h" fact="0.16"/>
                        <dgm:constr type="t" for="ch" forName="DropPinPlaceHolder" refType="h" fact="0"/>
                        <dgm:constr type="r" for="ch" forName="DropPinPlaceHolder" refType="w"/>
                        <dgm:constr type="w" for="ch" forName="ConnectLine" refType="h" fact="0.01"/>
                        <dgm:constr type="ctrX" for="ch" forName="ConnectLine" refType="ctrX" refFor="ch" refForName="DropPinPlaceHolder"/>
                        <dgm:constr type="b" for="ch" forName="ConnectLine" refType="h" fact="0.49"/>
                        <dgm:constr type="t" for="ch" forName="ConnectLine" refType="b" refFor="ch" refForName="DropPinPlaceHolder" fact="0"/>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t"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L1TextContainer" refType="w" fact="0.83"/>
                        <dgm:constr type="l" for="ch" forName="L1TextContainer" refType="w" fact="0"/>
                        <dgm:constr type="b" for="ch" forName="L1TextContainer" refType="h" fact="0.755"/>
                        <dgm:constr type="t" for="ch" forName="L1TextContainer" refType="h" fact="0.6"/>
                        <dgm:constr type="w" for="ch" forName="L2TextContainer" refType="w" fact="0.83"/>
                        <dgm:constr type="l" for="ch" forName="L2TextContainer" refType="w" fact="0"/>
                        <dgm:constr type="b" for="ch" forName="L2TextContainer" refType="h" fact="0.99"/>
                        <dgm:constr type="t" for="ch" forName="L2TextContainer" refType="h" fact="0.755"/>
                        <dgm:constr type="w" for="ch" forName="DropPinPlaceHolder" refType="h" fact="0.16"/>
                        <dgm:constr type="h" for="ch" forName="DropPinPlaceHolder" refType="h" fact="0.16"/>
                        <dgm:constr type="b" for="ch" forName="DropPinPlaceHolder" refType="h"/>
                        <dgm:constr type="r" for="ch" forName="DropPinPlaceHolder" refType="w"/>
                        <dgm:constr type="w" for="ch" forName="ConnectLine" refType="h" fact="0.01"/>
                        <dgm:constr type="ctrX" for="ch" forName="ConnectLine" refType="ctrX" refFor="ch" refForName="DropPinPlaceHolder"/>
                        <dgm:constr type="t" for="ch" forName="ConnectLine" refType="h" fact="0.51"/>
                        <dgm:constr type="b" for="ch" forName="ConnectLine" refType="b" refFor="ch" refForName="DropPinPlaceHolder"/>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b"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DropPinPlaceHolder">
                <dgm:alg type="composite"/>
                <dgm:shape xmlns:r="http://schemas.openxmlformats.org/officeDocument/2006/relationships" r:blip="">
                  <dgm:adjLst/>
                </dgm:shape>
                <dgm:constrLst>
                  <dgm:constr type="w" for="ch" forName="DropPin" refType="w" fact="0"/>
                  <dgm:constr type="h" for="ch" forName="DropPin" refType="h" fact="0"/>
                  <dgm:constr type="ctrX" for="ch" forName="DropPin" refType="w" fact="0"/>
                  <dgm:constr type="ctrY" for="ch" forName="DropPin" refType="h" fact="0"/>
                  <dgm:constr type="w" for="ch" forName="Ellipse" refType="w" refFor="ch" refForName="DropPin" fact="0"/>
                  <dgm:constr type="h" for="ch" forName="Ellipse" refType="w" refFor="ch" refForName="DropPin" fact="0"/>
                  <dgm:constr type="ctrX" for="ch" forName="Ellipse" refType="ctrX" refFor="ch" refForName="DropPin" fact="0"/>
                  <dgm:constr type="ctrY" for="ch" forName="Ellipse" refType="ctrY" refFor="ch" refForName="DropPin" fact="0"/>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 styleLbl="dkBgShp">
                <dgm:alg type="sp"/>
                <dgm:shape xmlns:r="http://schemas.openxmlformats.org/officeDocument/2006/relationships" type="rect" r:blip="">
                  <dgm:adjLst/>
                </dgm:shape>
                <dgm:presOf/>
                <dgm:constrLst/>
              </dgm:layoutNode>
              <dgm:layoutNode name="ConnectorPoint" moveWith="ConnectLine">
                <dgm:alg type="composite"/>
                <dgm:shape xmlns:r="http://schemas.openxmlformats.org/officeDocument/2006/relationships" r:blip="">
                  <dgm:adjLst/>
                </dgm:shape>
                <dgm:presOf/>
                <dgm:constrLst>
                  <dgm:constr type="w" for="ch" forName="Bullet" refType="w"/>
                  <dgm:constr type="h" for="ch" forName="Bullet" refType="w"/>
                  <dgm:constr type="ctrX" for="ch" forName="Bullet" refType="w" fact="0.5"/>
                  <dgm:constr type="ctrY" for="ch" forName="Bullet" refType="h" fact="0.5"/>
                </dgm:constrLst>
                <dgm:layoutNode name="Bullet" styleLbl="lnNode1">
                  <dgm:alg type="sp"/>
                  <dgm:shape xmlns:r="http://schemas.openxmlformats.org/officeDocument/2006/relationships" type="ellipse" r:blip="" zOrderOff="10">
                    <dgm:adjLst/>
                  </dgm:shape>
                  <dgm:presOf/>
                  <dgm:constrLst/>
                </dgm:layoutNode>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24/layout/BulletTimelineInverted">
  <dgm:title val=""/>
  <dgm:desc val=""/>
  <dgm:catLst>
    <dgm:cat type="process" pri="7451"/>
    <dgm:cat type="timeline" pri="101"/>
  </dgm:catLst>
  <dgm:sampData>
    <dgm:dataModel>
      <dgm:ptLst>
        <dgm:pt modelId="0" type="doc"/>
        <dgm:pt modelId="10">
          <dgm:prSet phldrT="Add an event" phldr="1">
            <dgm:extLst>
              <a:ext uri="{C7F2D5A4-9E3B-4C8F-A7D2-1F8E9B6C4A30}">
                <msodIdLoc:phldrLoc xmlns:msodIdLoc="http://schemas.microsoft.com/office/drawing/2026/04/diagram/placeholderloc" id="msoidsIgxTimelineAddEvent"/>
              </a:ext>
            </dgm:extLst>
          </dgm:prSet>
        </dgm:pt>
        <dgm:pt modelId="1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 modelId="20">
          <dgm:prSet phldrT="Add an event" phldr="1">
            <dgm:extLst>
              <a:ext uri="{C7F2D5A4-9E3B-4C8F-A7D2-1F8E9B6C4A30}">
                <msodIdLoc:phldrLoc xmlns:msodIdLoc="http://schemas.microsoft.com/office/drawing/2026/04/diagram/placeholderloc" id="msoidsIgxTimelineAddEvent"/>
              </a:ext>
            </dgm:extLst>
          </dgm:prSet>
        </dgm:pt>
        <dgm:pt modelId="2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 modelId="30">
          <dgm:prSet phldrT="Add an event" phldr="1">
            <dgm:extLst>
              <a:ext uri="{C7F2D5A4-9E3B-4C8F-A7D2-1F8E9B6C4A30}">
                <msodIdLoc:phldrLoc xmlns:msodIdLoc="http://schemas.microsoft.com/office/drawing/2026/04/diagram/placeholderloc" id="msoidsIgxTimelineAddEvent"/>
              </a:ext>
            </dgm:extLst>
          </dgm:prSet>
        </dgm:pt>
        <dgm:pt modelId="3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 modelId="40">
          <dgm:prSet phldrT="Add an event" phldr="1">
            <dgm:extLst>
              <a:ext uri="{C7F2D5A4-9E3B-4C8F-A7D2-1F8E9B6C4A30}">
                <msodIdLoc:phldrLoc xmlns:msodIdLoc="http://schemas.microsoft.com/office/drawing/2026/04/diagram/placeholderloc" id="msoidsIgxTimelineAddEvent"/>
              </a:ext>
            </dgm:extLst>
          </dgm:prSet>
        </dgm:pt>
        <dgm:pt modelId="4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 modelId="50">
          <dgm:prSet phldrT="Add an event" phldr="1">
            <dgm:extLst>
              <a:ext uri="{C7F2D5A4-9E3B-4C8F-A7D2-1F8E9B6C4A30}">
                <msodIdLoc:phldrLoc xmlns:msodIdLoc="http://schemas.microsoft.com/office/drawing/2026/04/diagram/placeholderloc" id="msoidsIgxTimelineAddEvent"/>
              </a:ext>
            </dgm:extLst>
          </dgm:prSet>
        </dgm:pt>
        <dgm:pt modelId="51">
          <dgm:prSet phldrT="Write a description of the significance of this event" phldr="1">
            <dgm:extLst>
              <a:ext uri="{C7F2D5A4-9E3B-4C8F-A7D2-1F8E9B6C4A30}">
                <msodIdLoc:phldrLoc xmlns:msodIdLoc="http://schemas.microsoft.com/office/drawing/2026/04/diagram/placeholderloc" id="msoidsIgxTimelineEventDescription"/>
              </a:ext>
            </dgm:extLst>
          </dgm:prSet>
        </dgm:pt>
      </dgm:ptLst>
      <dgm:cxnLst>
        <dgm:cxn modelId="100" srcId="0" destId="10" srcOrd="0" destOrd="0"/>
        <dgm:cxn modelId="12" srcId="10" destId="11" srcOrd="0" destOrd="0"/>
        <dgm:cxn modelId="101" srcId="0" destId="20" srcOrd="1" destOrd="0"/>
        <dgm:cxn modelId="22" srcId="20" destId="21" srcOrd="0" destOrd="0"/>
        <dgm:cxn modelId="102" srcId="0" destId="30" srcOrd="2" destOrd="0"/>
        <dgm:cxn modelId="32" srcId="30" destId="31" srcOrd="0" destOrd="0"/>
        <dgm:cxn modelId="103" srcId="0" destId="40" srcOrd="3" destOrd="0"/>
        <dgm:cxn modelId="42" srcId="40" destId="41" srcOrd="0" destOrd="0"/>
        <dgm:cxn modelId="104" srcId="0" destId="50" srcOrd="4" destOrd="0"/>
        <dgm:cxn modelId="52" srcId="50" destId="5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dir/>
      <dgm:animLvl val="lvl"/>
    </dgm:varLst>
    <dgm:alg type="composite"/>
    <dgm:shape xmlns:r="http://schemas.openxmlformats.org/officeDocument/2006/relationships" r:blip="">
      <dgm:adjLst/>
    </dgm:shape>
    <dgm:constrLst>
      <dgm:constr type="w" for="ch" forName="divider" refType="w"/>
      <dgm:constr type="h" for="ch" forName="divider" refType="h" fact="0.1"/>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dgm:alg type="composite"/>
      <dgm:shape xmlns:r="http://schemas.openxmlformats.org/officeDocument/2006/relationships" r:blip="">
        <dgm:adjLst/>
      </dgm:shape>
      <dgm:presOf/>
      <dgm:choose name="DividerDirection">
        <dgm:if name="DividerLTR" func="var" arg="dir" op="equ" val="norm">
          <dgm:constrLst>
            <dgm:constr type="w" for="ch" forName="rectBar" refType="w" fact="0.996"/>
            <dgm:constr type="h" for="ch" forName="rectBar" refType="h" fact="0.1"/>
            <dgm:constr type="l" for="ch" forName="rectBar"/>
            <dgm:constr type="ctrY" for="ch" forName="rectBar" refType="h" fact="0.5"/>
            <dgm:constr type="w" for="ch" forName="chevronArrow" refType="h" fact="0.6"/>
            <dgm:constr type="h" for="ch" forName="chevronArrow" refType="h" fact="0.8"/>
            <dgm:constr type="r" for="ch" forName="chevronArrow" refType="w"/>
            <dgm:constr type="ctrY" for="ch" forName="chevronArrow" refType="h" fact="0.5"/>
          </dgm:constrLst>
        </dgm:if>
        <dgm:else name="DividerRTL">
          <dgm:constrLst>
            <dgm:constr type="w" for="ch" forName="rectBar" refType="w" fact="0.996"/>
            <dgm:constr type="h" for="ch" forName="rectBar" refType="h" fact="0.1"/>
            <dgm:constr type="r" for="ch" forName="rectBar" refType="w"/>
            <dgm:constr type="ctrY" for="ch" forName="rectBar" refType="h" fact="0.5"/>
            <dgm:constr type="w" for="ch" forName="chevronArrow" refType="h" fact="0.6"/>
            <dgm:constr type="h" for="ch" forName="chevronArrow" refType="h" fact="0.8"/>
            <dgm:constr type="l" for="ch" forName="chevronArrow"/>
            <dgm:constr type="ctrY" for="ch" forName="chevronArrow" refType="h" fact="0.5"/>
          </dgm:constrLst>
        </dgm:else>
      </dgm:choose>
      <dgm:ruleLst/>
      <dgm:layoutNode name="rectBar" styleLbl="dkBgShp">
        <dgm:alg type="sp"/>
        <dgm:shape xmlns:r="http://schemas.openxmlformats.org/officeDocument/2006/relationships" type="rect" r:blip="" zOrderOff="-1">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presOf/>
        <dgm:constrLst/>
        <dgm:ruleLst/>
      </dgm:layoutNode>
      <dgm:layoutNode name="chevronArrow" styleLbl="dkBgShp">
        <dgm:alg type="sp"/>
        <dgm:choose name="ChevronDir">
          <dgm:if name="ChevronLTR" func="var" arg="dir" op="equ" val="norm">
            <dgm:shape xmlns:r="http://schemas.openxmlformats.org/officeDocument/2006/relationships"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if>
          <dgm:else name="ChevronRTL">
            <dgm:shape xmlns:r="http://schemas.openxmlformats.org/officeDocument/2006/relationships" rot="180"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else>
        </dgm:choose>
        <dgm:presOf/>
        <dgm:constrLst/>
        <dgm:ruleLst/>
      </dgm:layoutNode>
    </dgm:layoutNode>
    <dgm:layoutNode name="nodes">
      <dgm:varLst>
        <dgm:chMax/>
        <dgm:chPref/>
        <dgm:animLvl val="lvl"/>
      </dgm:varLst>
      <dgm:choose name="Name1">
        <dgm:if name="Name2" func="var" arg="dir" op="equ" val="norm">
          <dgm:alg type="lin">
            <dgm:param type="fallback" val="1D"/>
          </dgm:alg>
        </dgm:if>
        <dgm:else name="Name3">
          <dgm:alg type="lin">
            <dgm:param type="linDir" val="fromR"/>
            <dgm:param type="fallback" val="1D"/>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t" refFor="ch" refForName="DropPinPlaceHolder1"/>
                        <dgm:constr type="w" for="ch" forName="DropPinPlaceHolder1" refType="h" fact="0.16"/>
                        <dgm:constr type="h" for="ch" forName="DropPinPlaceHolder1" refType="h" fact="0.16"/>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h" fact="0.16"/>
                        <dgm:constr type="b" for="ch" forName="L2TextContainer1" refType="h" fact="0.45"/>
                        <dgm:constr type="w" for="ch" forName="L1TextContainer1" refType="w" fact="0.83"/>
                        <dgm:constr type="l" for="ch" forName="L1TextContainer1" refType="r" refFor="ch" refForName="DropPinPlaceHolder1"/>
                        <dgm:constr type="t" for="ch" forName="L1TextContainer1" refType="h" fact="0.01"/>
                        <dgm:constr type="b" for="ch" forName="L1TextContainer1" refType="h" fact="0.16"/>
                        <dgm:constr type="w" for="ch" forName="ConnectLine1" refType="h" fact="0.01"/>
                        <dgm:constr type="ctrX" for="ch" forName="ConnectLine1" refType="ctrX" refFor="ch" refForName="DropPinPlaceHolder1"/>
                        <dgm:constr type="b" for="ch" forName="ConnectLine1" refType="h" fact="0.49"/>
                        <dgm:constr type="t" for="ch" forName="ConnectLine1" refType="b" refFor="ch" refForName="DropPinPlaceHolder1" fact="0"/>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b" refFor="ch" refForName="DropPinPlaceHolder1"/>
                        <dgm:constr type="w" for="ch" forName="DropPinPlaceHolder1" refType="h" fact="0.16"/>
                        <dgm:constr type="h" for="ch" forName="DropPinPlaceHolder1" refType="h" fact="0.16"/>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b" for="ch" forName="L1TextContainer1" refType="h" fact="0.755"/>
                        <dgm:constr type="t" for="ch" forName="L1TextContainer1" refType="h" fact="0.6"/>
                        <dgm:constr type="w" for="ch" forName="L2TextContainer1" refType="w" fact="0.83"/>
                        <dgm:constr type="l" for="ch" forName="L2TextContainer1" refType="r" refFor="ch" refForName="DropPinPlaceHolder1"/>
                        <dgm:constr type="b" for="ch" forName="L2TextContainer1" refType="h" fact="0.99"/>
                        <dgm:constr type="t" for="ch" forName="L2TextContainer1" refType="h" fact="0.755"/>
                        <dgm:constr type="w" for="ch" forName="ConnectLine1" refType="h" fact="0.01"/>
                        <dgm:constr type="ctrX" for="ch" forName="ConnectLine1" refType="ctrX" refFor="ch" refForName="DropPinPlaceHolder1"/>
                        <dgm:constr type="t" for="ch" forName="ConnectLine1" refType="h" fact="0.51"/>
                        <dgm:constr type="b" for="ch" forName="ConnectLine1" refType="b"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L1TextContainer1" refType="w" fact="0.83"/>
                        <dgm:constr type="l" for="ch" forName="L1TextContainer1" refType="w" fact="0"/>
                        <dgm:constr type="t" for="ch" forName="L1TextContainer1" refType="h" fact="0.01"/>
                        <dgm:constr type="b" for="ch" forName="L1TextContainer1" refType="h" fact="0.16"/>
                        <dgm:constr type="w" for="ch" forName="L2TextContainer1" refType="w" fact="0.83"/>
                        <dgm:constr type="l" for="ch" forName="L2TextContainer1" refType="w" fact="0"/>
                        <dgm:constr type="t" for="ch" forName="L2TextContainer1" refType="h" fact="0.16"/>
                        <dgm:constr type="b" for="ch" forName="L2TextContainer1" refType="h" fact="0.45"/>
                        <dgm:constr type="w" for="ch" forName="DropPinPlaceHolder1" refType="h" fact="0.16"/>
                        <dgm:constr type="h" for="ch" forName="DropPinPlaceHolder1" refType="h" fact="0.16"/>
                        <dgm:constr type="t" for="ch" forName="DropPinPlaceHolder1" refType="h" fact="0"/>
                        <dgm:constr type="r" for="ch" forName="DropPinPlaceHolder1" refType="w"/>
                        <dgm:constr type="w" for="ch" forName="ConnectLine1" refType="h" fact="0.01"/>
                        <dgm:constr type="ctrX" for="ch" forName="ConnectLine1" refType="ctrX" refFor="ch" refForName="DropPinPlaceHolder1"/>
                        <dgm:constr type="b" for="ch" forName="ConnectLine1" refType="h" fact="0.49"/>
                        <dgm:constr type="t" for="ch" forName="ConnectLine1" refType="b" refFor="ch" refForName="DropPinPlaceHolder1" fact="0"/>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t"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L1TextContainer1" refType="w" fact="0.83"/>
                        <dgm:constr type="l" for="ch" forName="L1TextContainer1" refType="w" fact="0"/>
                        <dgm:constr type="b" for="ch" forName="L1TextContainer1" refType="h" fact="0.755"/>
                        <dgm:constr type="t" for="ch" forName="L1TextContainer1" refType="h" fact="0.6"/>
                        <dgm:constr type="w" for="ch" forName="L2TextContainer1" refType="w" fact="0.83"/>
                        <dgm:constr type="l" for="ch" forName="L2TextContainer1" refType="w" fact="0"/>
                        <dgm:constr type="b" for="ch" forName="L2TextContainer1" refType="h" fact="0.99"/>
                        <dgm:constr type="t" for="ch" forName="L2TextContainer1" refType="h" fact="0.755"/>
                        <dgm:constr type="w" for="ch" forName="DropPinPlaceHolder1" refType="h" fact="0.16"/>
                        <dgm:constr type="h" for="ch" forName="DropPinPlaceHolder1" refType="h" fact="0.16"/>
                        <dgm:constr type="b" for="ch" forName="DropPinPlaceHolder1" refType="h"/>
                        <dgm:constr type="r" for="ch" forName="DropPinPlaceHolder1" refType="w"/>
                        <dgm:constr type="w" for="ch" forName="ConnectLine1" refType="h" fact="0.01"/>
                        <dgm:constr type="ctrX" for="ch" forName="ConnectLine1" refType="ctrX" refFor="ch" refForName="DropPinPlaceHolder1"/>
                        <dgm:constr type="t" for="ch" forName="ConnectLine1" refType="h" fact="0.51"/>
                        <dgm:constr type="b" for="ch" forName="ConnectLine1" refType="b" refFor="ch" refForName="DropPinPlaceHolder1"/>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b"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DropPinPlaceHolder1">
                <dgm:alg type="composite"/>
                <dgm:shape xmlns:r="http://schemas.openxmlformats.org/officeDocument/2006/relationships" r:blip="">
                  <dgm:adjLst/>
                </dgm:shape>
                <dgm:constrLst>
                  <dgm:constr type="w" for="ch" forName="DropPin1" refType="w" fact="0"/>
                  <dgm:constr type="h" for="ch" forName="DropPin1" refType="h" fact="0"/>
                  <dgm:constr type="ctrX" for="ch" forName="DropPin1" refType="w" fact="0"/>
                  <dgm:constr type="ctrY" for="ch" forName="DropPin1" refType="h" fact="0"/>
                  <dgm:constr type="w" for="ch" forName="Ellipse1" refType="w" refFor="ch" refForName="DropPin1" fact="0"/>
                  <dgm:constr type="h" for="ch" forName="Ellipse1" refType="w" refFor="ch" refForName="DropPin1" fact="0"/>
                  <dgm:constr type="ctrX" for="ch" forName="Ellipse1" refType="ctrX" refFor="ch" refForName="DropPin1" fact="0"/>
                  <dgm:constr type="ctrY" for="ch" forName="Ellipse1" refType="ctrY" refFor="ch" refForName="DropPin1" fact="0"/>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1" styleLbl="dkBgShp">
                <dgm:alg type="sp"/>
                <dgm:shape xmlns:r="http://schemas.openxmlformats.org/officeDocument/2006/relationships" type="rect" r:blip="">
                  <dgm:adjLst/>
                </dgm:shape>
                <dgm:presOf/>
                <dgm:constrLst/>
              </dgm:layoutNode>
              <dgm:layoutNode name="ConnectorPoint1" moveWith="ConnectLine1">
                <dgm:alg type="composite"/>
                <dgm:shape xmlns:r="http://schemas.openxmlformats.org/officeDocument/2006/relationships" r:blip="">
                  <dgm:adjLst/>
                </dgm:shape>
                <dgm:presOf/>
                <dgm:constrLst>
                  <dgm:constr type="w" for="ch" forName="Bullet1" refType="w"/>
                  <dgm:constr type="h" for="ch" forName="Bullet1" refType="w"/>
                  <dgm:constr type="ctrX" for="ch" forName="Bullet1" refType="w" fact="0.5"/>
                  <dgm:constr type="ctrY" for="ch" forName="Bullet1" refType="h" fact="0.5"/>
                </dgm:constrLst>
                <dgm:layoutNode name="Bullet1" styleLbl="lnNode1">
                  <dgm:alg type="sp"/>
                  <dgm:shape xmlns:r="http://schemas.openxmlformats.org/officeDocument/2006/relationships" type="ellipse" r:blip="" zOrderOff="10">
                    <dgm:adjLst/>
                  </dgm:shape>
                  <dgm:presOf/>
                  <dgm:constrLst/>
                </dgm:layoutNode>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t" refFor="ch" refForName="DropPinPlaceHolder"/>
                        <dgm:constr type="w" for="ch" forName="DropPinPlaceHolder" refType="h" fact="0.16"/>
                        <dgm:constr type="h" for="ch" forName="DropPinPlaceHolder" refType="h" fact="0.16"/>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h" fact="0.16"/>
                        <dgm:constr type="b" for="ch" forName="L2TextContainer" refType="h" fact="0.45"/>
                        <dgm:constr type="w" for="ch" forName="L1TextContainer" refType="w" fact="0.83"/>
                        <dgm:constr type="l" for="ch" forName="L1TextContainer" refType="r" refFor="ch" refForName="DropPinPlaceHolder"/>
                        <dgm:constr type="t" for="ch" forName="L1TextContainer" refType="h" fact="0.01"/>
                        <dgm:constr type="b" for="ch" forName="L1TextContainer" refType="h" fact="0.16"/>
                        <dgm:constr type="w" for="ch" forName="ConnectLine" refType="h" fact="0.01"/>
                        <dgm:constr type="ctrX" for="ch" forName="ConnectLine" refType="ctrX" refFor="ch" refForName="DropPinPlaceHolder"/>
                        <dgm:constr type="b" for="ch" forName="ConnectLine" refType="h" fact="0.49"/>
                        <dgm:constr type="t" for="ch" forName="ConnectLine" refType="b" refFor="ch" refForName="DropPinPlaceHolder" fact="0"/>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b" refFor="ch" refForName="DropPinPlaceHolder"/>
                        <dgm:constr type="w" for="ch" forName="DropPinPlaceHolder" refType="h" fact="0.16"/>
                        <dgm:constr type="h" for="ch" forName="DropPinPlaceHolder" refType="h" fact="0.16"/>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b" for="ch" forName="L1TextContainer" refType="h" fact="0.755"/>
                        <dgm:constr type="t" for="ch" forName="L1TextContainer" refType="h" fact="0.6"/>
                        <dgm:constr type="w" for="ch" forName="L2TextContainer" refType="w" fact="0.83"/>
                        <dgm:constr type="l" for="ch" forName="L2TextContainer" refType="r" refFor="ch" refForName="DropPinPlaceHolder"/>
                        <dgm:constr type="b" for="ch" forName="L2TextContainer" refType="h" fact="0.99"/>
                        <dgm:constr type="t" for="ch" forName="L2TextContainer" refType="h" fact="0.755"/>
                        <dgm:constr type="w" for="ch" forName="ConnectLine" refType="h" fact="0.01"/>
                        <dgm:constr type="ctrX" for="ch" forName="ConnectLine" refType="ctrX" refFor="ch" refForName="DropPinPlaceHolder"/>
                        <dgm:constr type="t" for="ch" forName="ConnectLine" refType="h" fact="0.51"/>
                        <dgm:constr type="b" for="ch" forName="ConnectLine" refType="b"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L1TextContainer" refType="w" fact="0.83"/>
                        <dgm:constr type="l" for="ch" forName="L1TextContainer" refType="w" fact="0"/>
                        <dgm:constr type="t" for="ch" forName="L1TextContainer" refType="h" fact="0.01"/>
                        <dgm:constr type="b" for="ch" forName="L1TextContainer" refType="h" fact="0.16"/>
                        <dgm:constr type="w" for="ch" forName="L2TextContainer" refType="w" fact="0.83"/>
                        <dgm:constr type="l" for="ch" forName="L2TextContainer" refType="w" fact="0"/>
                        <dgm:constr type="t" for="ch" forName="L2TextContainer" refType="h" fact="0.16"/>
                        <dgm:constr type="b" for="ch" forName="L2TextContainer" refType="h" fact="0.45"/>
                        <dgm:constr type="w" for="ch" forName="DropPinPlaceHolder" refType="h" fact="0.16"/>
                        <dgm:constr type="h" for="ch" forName="DropPinPlaceHolder" refType="h" fact="0.16"/>
                        <dgm:constr type="t" for="ch" forName="DropPinPlaceHolder" refType="h" fact="0"/>
                        <dgm:constr type="r" for="ch" forName="DropPinPlaceHolder" refType="w"/>
                        <dgm:constr type="w" for="ch" forName="ConnectLine" refType="h" fact="0.01"/>
                        <dgm:constr type="ctrX" for="ch" forName="ConnectLine" refType="ctrX" refFor="ch" refForName="DropPinPlaceHolder"/>
                        <dgm:constr type="b" for="ch" forName="ConnectLine" refType="h" fact="0.49"/>
                        <dgm:constr type="t" for="ch" forName="ConnectLine" refType="b" refFor="ch" refForName="DropPinPlaceHolder" fact="0"/>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t"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L1TextContainer" refType="w" fact="0.83"/>
                        <dgm:constr type="l" for="ch" forName="L1TextContainer" refType="w" fact="0"/>
                        <dgm:constr type="b" for="ch" forName="L1TextContainer" refType="h" fact="0.755"/>
                        <dgm:constr type="t" for="ch" forName="L1TextContainer" refType="h" fact="0.6"/>
                        <dgm:constr type="w" for="ch" forName="L2TextContainer" refType="w" fact="0.83"/>
                        <dgm:constr type="l" for="ch" forName="L2TextContainer" refType="w" fact="0"/>
                        <dgm:constr type="b" for="ch" forName="L2TextContainer" refType="h" fact="0.99"/>
                        <dgm:constr type="t" for="ch" forName="L2TextContainer" refType="h" fact="0.755"/>
                        <dgm:constr type="w" for="ch" forName="DropPinPlaceHolder" refType="h" fact="0.16"/>
                        <dgm:constr type="h" for="ch" forName="DropPinPlaceHolder" refType="h" fact="0.16"/>
                        <dgm:constr type="b" for="ch" forName="DropPinPlaceHolder" refType="h"/>
                        <dgm:constr type="r" for="ch" forName="DropPinPlaceHolder" refType="w"/>
                        <dgm:constr type="w" for="ch" forName="ConnectLine" refType="h" fact="0.01"/>
                        <dgm:constr type="ctrX" for="ch" forName="ConnectLine" refType="ctrX" refFor="ch" refForName="DropPinPlaceHolder"/>
                        <dgm:constr type="t" for="ch" forName="ConnectLine" refType="h" fact="0.51"/>
                        <dgm:constr type="b" for="ch" forName="ConnectLine" refType="b" refFor="ch" refForName="DropPinPlaceHolder"/>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b"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DropPinPlaceHolder">
                <dgm:alg type="composite"/>
                <dgm:shape xmlns:r="http://schemas.openxmlformats.org/officeDocument/2006/relationships" r:blip="">
                  <dgm:adjLst/>
                </dgm:shape>
                <dgm:constrLst>
                  <dgm:constr type="w" for="ch" forName="DropPin" refType="w" fact="0"/>
                  <dgm:constr type="h" for="ch" forName="DropPin" refType="h" fact="0"/>
                  <dgm:constr type="ctrX" for="ch" forName="DropPin" refType="w" fact="0"/>
                  <dgm:constr type="ctrY" for="ch" forName="DropPin" refType="h" fact="0"/>
                  <dgm:constr type="w" for="ch" forName="Ellipse" refType="w" refFor="ch" refForName="DropPin" fact="0"/>
                  <dgm:constr type="h" for="ch" forName="Ellipse" refType="w" refFor="ch" refForName="DropPin" fact="0"/>
                  <dgm:constr type="ctrX" for="ch" forName="Ellipse" refType="ctrX" refFor="ch" refForName="DropPin" fact="0"/>
                  <dgm:constr type="ctrY" for="ch" forName="Ellipse" refType="ctrY" refFor="ch" refForName="DropPin" fact="0"/>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 styleLbl="dkBgShp">
                <dgm:alg type="sp"/>
                <dgm:shape xmlns:r="http://schemas.openxmlformats.org/officeDocument/2006/relationships" type="rect" r:blip="">
                  <dgm:adjLst/>
                </dgm:shape>
                <dgm:presOf/>
                <dgm:constrLst/>
              </dgm:layoutNode>
              <dgm:layoutNode name="ConnectorPoint" moveWith="ConnectLine">
                <dgm:alg type="composite"/>
                <dgm:shape xmlns:r="http://schemas.openxmlformats.org/officeDocument/2006/relationships" r:blip="">
                  <dgm:adjLst/>
                </dgm:shape>
                <dgm:presOf/>
                <dgm:constrLst>
                  <dgm:constr type="w" for="ch" forName="Bullet" refType="w"/>
                  <dgm:constr type="h" for="ch" forName="Bullet" refType="w"/>
                  <dgm:constr type="ctrX" for="ch" forName="Bullet" refType="w" fact="0.5"/>
                  <dgm:constr type="ctrY" for="ch" forName="Bullet" refType="h" fact="0.5"/>
                </dgm:constrLst>
                <dgm:layoutNode name="Bullet" styleLbl="lnNode1">
                  <dgm:alg type="sp"/>
                  <dgm:shape xmlns:r="http://schemas.openxmlformats.org/officeDocument/2006/relationships" type="ellipse" r:blip="" zOrderOff="10">
                    <dgm:adjLst/>
                  </dgm:shape>
                  <dgm:presOf/>
                  <dgm:constrLst/>
                </dgm:layoutNode>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619364"/>
          </a:xfrm>
          <a:prstGeom prst="rect">
            <a:avLst/>
          </a:prstGeom>
        </p:spPr>
        <p:txBody>
          <a:bodyPr vert="horz" lIns="112318" tIns="56159" rIns="112318" bIns="56159" rtlCol="0"/>
          <a:lstStyle>
            <a:lvl1pPr algn="l">
              <a:defRPr sz="1500"/>
            </a:lvl1pPr>
          </a:lstStyle>
          <a:p>
            <a:endParaRPr lang="en-US"/>
          </a:p>
        </p:txBody>
      </p:sp>
      <p:sp>
        <p:nvSpPr>
          <p:cNvPr id="3" name="Date Placeholder 2"/>
          <p:cNvSpPr>
            <a:spLocks noGrp="1"/>
          </p:cNvSpPr>
          <p:nvPr>
            <p:ph type="dt" idx="1"/>
          </p:nvPr>
        </p:nvSpPr>
        <p:spPr>
          <a:xfrm>
            <a:off x="4143587" y="1"/>
            <a:ext cx="3169920" cy="619364"/>
          </a:xfrm>
          <a:prstGeom prst="rect">
            <a:avLst/>
          </a:prstGeom>
        </p:spPr>
        <p:txBody>
          <a:bodyPr vert="horz" lIns="112318" tIns="56159" rIns="112318" bIns="56159" rtlCol="0"/>
          <a:lstStyle>
            <a:lvl1pPr algn="r">
              <a:defRPr sz="1500"/>
            </a:lvl1pPr>
          </a:lstStyle>
          <a:p>
            <a:fld id="{45AE150F-5F57-4085-9938-C172CA077C61}" type="datetimeFigureOut">
              <a:rPr lang="en-US" smtClean="0"/>
              <a:t>8/10/2026</a:t>
            </a:fld>
            <a:endParaRPr lang="en-US"/>
          </a:p>
        </p:txBody>
      </p:sp>
      <p:sp>
        <p:nvSpPr>
          <p:cNvPr id="4" name="Slide Image Placeholder 3"/>
          <p:cNvSpPr>
            <a:spLocks noGrp="1" noRot="1" noChangeAspect="1"/>
          </p:cNvSpPr>
          <p:nvPr>
            <p:ph type="sldImg" idx="2"/>
          </p:nvPr>
        </p:nvSpPr>
        <p:spPr>
          <a:xfrm>
            <a:off x="-44450" y="1543050"/>
            <a:ext cx="7404100" cy="4165600"/>
          </a:xfrm>
          <a:prstGeom prst="rect">
            <a:avLst/>
          </a:prstGeom>
          <a:noFill/>
          <a:ln w="12700">
            <a:solidFill>
              <a:prstClr val="black"/>
            </a:solidFill>
          </a:ln>
        </p:spPr>
        <p:txBody>
          <a:bodyPr vert="horz" lIns="112318" tIns="56159" rIns="112318" bIns="56159" rtlCol="0" anchor="ctr"/>
          <a:lstStyle/>
          <a:p>
            <a:endParaRPr lang="en-US"/>
          </a:p>
        </p:txBody>
      </p:sp>
      <p:sp>
        <p:nvSpPr>
          <p:cNvPr id="5" name="Notes Placeholder 4"/>
          <p:cNvSpPr>
            <a:spLocks noGrp="1"/>
          </p:cNvSpPr>
          <p:nvPr>
            <p:ph type="body" sz="quarter" idx="3"/>
          </p:nvPr>
        </p:nvSpPr>
        <p:spPr>
          <a:xfrm>
            <a:off x="731520" y="5940743"/>
            <a:ext cx="5852160" cy="4860608"/>
          </a:xfrm>
          <a:prstGeom prst="rect">
            <a:avLst/>
          </a:prstGeom>
        </p:spPr>
        <p:txBody>
          <a:bodyPr vert="horz" lIns="112318" tIns="56159" rIns="112318" bIns="5615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1725038"/>
            <a:ext cx="3169920" cy="619362"/>
          </a:xfrm>
          <a:prstGeom prst="rect">
            <a:avLst/>
          </a:prstGeom>
        </p:spPr>
        <p:txBody>
          <a:bodyPr vert="horz" lIns="112318" tIns="56159" rIns="112318" bIns="56159" rtlCol="0" anchor="b"/>
          <a:lstStyle>
            <a:lvl1pPr algn="l">
              <a:defRPr sz="1500"/>
            </a:lvl1pPr>
          </a:lstStyle>
          <a:p>
            <a:endParaRPr lang="en-US"/>
          </a:p>
        </p:txBody>
      </p:sp>
      <p:sp>
        <p:nvSpPr>
          <p:cNvPr id="7" name="Slide Number Placeholder 6"/>
          <p:cNvSpPr>
            <a:spLocks noGrp="1"/>
          </p:cNvSpPr>
          <p:nvPr>
            <p:ph type="sldNum" sz="quarter" idx="5"/>
          </p:nvPr>
        </p:nvSpPr>
        <p:spPr>
          <a:xfrm>
            <a:off x="4143587" y="11725038"/>
            <a:ext cx="3169920" cy="619362"/>
          </a:xfrm>
          <a:prstGeom prst="rect">
            <a:avLst/>
          </a:prstGeom>
        </p:spPr>
        <p:txBody>
          <a:bodyPr vert="horz" lIns="112318" tIns="56159" rIns="112318" bIns="56159" rtlCol="0" anchor="b"/>
          <a:lstStyle>
            <a:lvl1pPr algn="r">
              <a:defRPr sz="1500"/>
            </a:lvl1pPr>
          </a:lstStyle>
          <a:p>
            <a:fld id="{A506E773-A336-4251-B5C6-75D8F0F14D5B}" type="slidenum">
              <a:rPr lang="en-US" smtClean="0"/>
              <a:t>‹#›</a:t>
            </a:fld>
            <a:endParaRPr lang="en-US"/>
          </a:p>
        </p:txBody>
      </p:sp>
    </p:spTree>
    <p:extLst>
      <p:ext uri="{BB962C8B-B14F-4D97-AF65-F5344CB8AC3E}">
        <p14:creationId xmlns:p14="http://schemas.microsoft.com/office/powerpoint/2010/main" val="1641890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06E773-A336-4251-B5C6-75D8F0F14D5B}" type="slidenum">
              <a:rPr lang="en-US" smtClean="0"/>
              <a:t>1</a:t>
            </a:fld>
            <a:endParaRPr lang="en-US"/>
          </a:p>
        </p:txBody>
      </p:sp>
    </p:spTree>
    <p:extLst>
      <p:ext uri="{BB962C8B-B14F-4D97-AF65-F5344CB8AC3E}">
        <p14:creationId xmlns:p14="http://schemas.microsoft.com/office/powerpoint/2010/main" val="6683851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123179"/>
            <a:r>
              <a:rPr lang="en-US" dirty="0"/>
              <a:t>Good</a:t>
            </a:r>
            <a:r>
              <a:rPr lang="en-US" baseline="0" dirty="0"/>
              <a:t> Morning everyone and thank you for the opportunity to discuss our a few bridge projects recently completed in Mahoning County Engineer. </a:t>
            </a:r>
            <a:endParaRPr lang="en-US" dirty="0"/>
          </a:p>
        </p:txBody>
      </p:sp>
      <p:sp>
        <p:nvSpPr>
          <p:cNvPr id="4" name="Slide Number Placeholder 3"/>
          <p:cNvSpPr>
            <a:spLocks noGrp="1"/>
          </p:cNvSpPr>
          <p:nvPr>
            <p:ph type="sldNum" sz="quarter" idx="5"/>
          </p:nvPr>
        </p:nvSpPr>
        <p:spPr/>
        <p:txBody>
          <a:bodyPr/>
          <a:lstStyle/>
          <a:p>
            <a:fld id="{A506E773-A336-4251-B5C6-75D8F0F14D5B}" type="slidenum">
              <a:rPr lang="en-US" smtClean="0"/>
              <a:t>19</a:t>
            </a:fld>
            <a:endParaRPr lang="en-US"/>
          </a:p>
        </p:txBody>
      </p:sp>
    </p:spTree>
    <p:extLst>
      <p:ext uri="{BB962C8B-B14F-4D97-AF65-F5344CB8AC3E}">
        <p14:creationId xmlns:p14="http://schemas.microsoft.com/office/powerpoint/2010/main" val="15006305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123179"/>
            <a:r>
              <a:rPr lang="en-US" dirty="0"/>
              <a:t>The Mahoning Avenue Bridge over</a:t>
            </a:r>
            <a:r>
              <a:rPr lang="en-US" baseline="0" dirty="0"/>
              <a:t> Morrison Run is located ½ mile west of S.R. 45 is an east-west thoroughfare in Jackson Township in the main Industrial Corridor</a:t>
            </a:r>
            <a:endParaRPr lang="en-US" dirty="0"/>
          </a:p>
        </p:txBody>
      </p:sp>
      <p:sp>
        <p:nvSpPr>
          <p:cNvPr id="4" name="Slide Number Placeholder 3"/>
          <p:cNvSpPr>
            <a:spLocks noGrp="1"/>
          </p:cNvSpPr>
          <p:nvPr>
            <p:ph type="sldNum" sz="quarter" idx="5"/>
          </p:nvPr>
        </p:nvSpPr>
        <p:spPr/>
        <p:txBody>
          <a:bodyPr/>
          <a:lstStyle/>
          <a:p>
            <a:fld id="{A506E773-A336-4251-B5C6-75D8F0F14D5B}" type="slidenum">
              <a:rPr lang="en-US" smtClean="0"/>
              <a:t>20</a:t>
            </a:fld>
            <a:endParaRPr lang="en-US"/>
          </a:p>
        </p:txBody>
      </p:sp>
    </p:spTree>
    <p:extLst>
      <p:ext uri="{BB962C8B-B14F-4D97-AF65-F5344CB8AC3E}">
        <p14:creationId xmlns:p14="http://schemas.microsoft.com/office/powerpoint/2010/main" val="39729559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123179"/>
            <a:r>
              <a:rPr lang="en-US" dirty="0"/>
              <a:t>The Market street bridge is</a:t>
            </a:r>
            <a:r>
              <a:rPr lang="en-US" baseline="0" dirty="0"/>
              <a:t> the main southern access point into downtown Youngstown and some of you may know that this route used to be SR 7 into and through the downtown prior to it being rerouted across Williamson Avenue to US 62</a:t>
            </a:r>
            <a:endParaRPr lang="en-US" dirty="0"/>
          </a:p>
        </p:txBody>
      </p:sp>
      <p:sp>
        <p:nvSpPr>
          <p:cNvPr id="4" name="Slide Number Placeholder 3"/>
          <p:cNvSpPr>
            <a:spLocks noGrp="1"/>
          </p:cNvSpPr>
          <p:nvPr>
            <p:ph type="sldNum" sz="quarter" idx="5"/>
          </p:nvPr>
        </p:nvSpPr>
        <p:spPr/>
        <p:txBody>
          <a:bodyPr/>
          <a:lstStyle/>
          <a:p>
            <a:fld id="{A506E773-A336-4251-B5C6-75D8F0F14D5B}" type="slidenum">
              <a:rPr lang="en-US" smtClean="0"/>
              <a:t>31</a:t>
            </a:fld>
            <a:endParaRPr lang="en-US"/>
          </a:p>
        </p:txBody>
      </p:sp>
    </p:spTree>
    <p:extLst>
      <p:ext uri="{BB962C8B-B14F-4D97-AF65-F5344CB8AC3E}">
        <p14:creationId xmlns:p14="http://schemas.microsoft.com/office/powerpoint/2010/main" val="31186463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123179"/>
            <a:r>
              <a:rPr lang="en-US" dirty="0"/>
              <a:t>As you can see in this picture</a:t>
            </a:r>
            <a:r>
              <a:rPr lang="en-US" baseline="0" dirty="0"/>
              <a:t> the Covelli Centre is to the east of the bridge, and it’s the home of the Youngstown Phantom Hockey team and to the west of the bridge is the Youngstown Foundation </a:t>
            </a:r>
            <a:r>
              <a:rPr lang="en-US" baseline="0" dirty="0" err="1"/>
              <a:t>Ampitheatre</a:t>
            </a:r>
            <a:r>
              <a:rPr lang="en-US" baseline="0" dirty="0"/>
              <a:t> where several great outdoor concerts have been held and all of the grassy area between these two venues is called Ween Park.  </a:t>
            </a:r>
            <a:r>
              <a:rPr lang="en-US" sz="1500" dirty="0"/>
              <a:t>This project started out as a deck maintenance project that would not involve the railroad in any way.</a:t>
            </a:r>
            <a:endParaRPr lang="en-US" dirty="0"/>
          </a:p>
        </p:txBody>
      </p:sp>
      <p:sp>
        <p:nvSpPr>
          <p:cNvPr id="4" name="Slide Number Placeholder 3"/>
          <p:cNvSpPr>
            <a:spLocks noGrp="1"/>
          </p:cNvSpPr>
          <p:nvPr>
            <p:ph type="sldNum" sz="quarter" idx="5"/>
          </p:nvPr>
        </p:nvSpPr>
        <p:spPr/>
        <p:txBody>
          <a:bodyPr/>
          <a:lstStyle/>
          <a:p>
            <a:fld id="{A506E773-A336-4251-B5C6-75D8F0F14D5B}" type="slidenum">
              <a:rPr lang="en-US" smtClean="0"/>
              <a:t>32</a:t>
            </a:fld>
            <a:endParaRPr lang="en-US"/>
          </a:p>
        </p:txBody>
      </p:sp>
    </p:spTree>
    <p:extLst>
      <p:ext uri="{BB962C8B-B14F-4D97-AF65-F5344CB8AC3E}">
        <p14:creationId xmlns:p14="http://schemas.microsoft.com/office/powerpoint/2010/main" val="1859496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err="1"/>
              <a:t>ms</a:t>
            </a:r>
            <a:r>
              <a:rPr lang="en-US" baseline="0" dirty="0"/>
              <a:t> consultants was the design engineer for this project as well as the previous maintenance project completed in 2014.  </a:t>
            </a:r>
            <a:r>
              <a:rPr lang="en-US" sz="1500" dirty="0"/>
              <a:t>This project started out with the intent to patch the deck, replace the lighting and add safety fencing.  Thanks to the passage of the county sales tax for roads &amp; bridges we now had the leverage to apply for funding to expand the scope by giving us a revenue stream to cover the local match.  </a:t>
            </a:r>
          </a:p>
          <a:p>
            <a:endParaRPr lang="en-US" sz="1500" dirty="0"/>
          </a:p>
          <a:p>
            <a:r>
              <a:rPr lang="en-US" sz="1500" dirty="0"/>
              <a:t>At the completion of the in-depth inspection by </a:t>
            </a:r>
            <a:r>
              <a:rPr lang="en-US" sz="1500" dirty="0" err="1"/>
              <a:t>ms</a:t>
            </a:r>
            <a:r>
              <a:rPr lang="en-US" sz="1500" dirty="0"/>
              <a:t> consultants, the project scope was expanded due to finding additional maintenance work items needing to be addressed.  The County was successful in securing the Local Major Bridge Funding (LMB funding).  Had the county not been successful in passing the sales tax which is dedicated to roads &amp; bridge, we would have either pushed the maintenance work into another year in hopes of securing LMB funds in a future fiscal year or reduce the scope and use our local funding to do only those items that are deemed most critical to extending the life of the bridge. As you can see by the original funding, the local match would have been almost $2 Million on this bridge.</a:t>
            </a:r>
            <a:endParaRPr lang="en-US" dirty="0"/>
          </a:p>
        </p:txBody>
      </p:sp>
      <p:sp>
        <p:nvSpPr>
          <p:cNvPr id="4" name="Slide Number Placeholder 3"/>
          <p:cNvSpPr>
            <a:spLocks noGrp="1"/>
          </p:cNvSpPr>
          <p:nvPr>
            <p:ph type="sldNum" sz="quarter" idx="5"/>
          </p:nvPr>
        </p:nvSpPr>
        <p:spPr/>
        <p:txBody>
          <a:bodyPr/>
          <a:lstStyle/>
          <a:p>
            <a:fld id="{A506E773-A336-4251-B5C6-75D8F0F14D5B}" type="slidenum">
              <a:rPr lang="en-US" smtClean="0"/>
              <a:t>33</a:t>
            </a:fld>
            <a:endParaRPr lang="en-US"/>
          </a:p>
        </p:txBody>
      </p:sp>
    </p:spTree>
    <p:extLst>
      <p:ext uri="{BB962C8B-B14F-4D97-AF65-F5344CB8AC3E}">
        <p14:creationId xmlns:p14="http://schemas.microsoft.com/office/powerpoint/2010/main" val="39760505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123179"/>
            <a:r>
              <a:rPr lang="en-US" dirty="0"/>
              <a:t>The bridge was built in 1981 has 13 spans comprising 4 units with an overall</a:t>
            </a:r>
            <a:r>
              <a:rPr lang="en-US" baseline="0" dirty="0"/>
              <a:t> length of 1,574’ which makes it the 6</a:t>
            </a:r>
            <a:r>
              <a:rPr lang="en-US" baseline="30000" dirty="0"/>
              <a:t>th</a:t>
            </a:r>
            <a:r>
              <a:rPr lang="en-US" baseline="0" dirty="0"/>
              <a:t> longest county bridge in the state of Ohio out of the approximately 25,300 bridges maintained by the 88 Ohio County Engineer’s.  The width varies from 52’ to 68’. </a:t>
            </a:r>
            <a:endParaRPr lang="en-US" dirty="0"/>
          </a:p>
        </p:txBody>
      </p:sp>
      <p:sp>
        <p:nvSpPr>
          <p:cNvPr id="4" name="Slide Number Placeholder 3"/>
          <p:cNvSpPr>
            <a:spLocks noGrp="1"/>
          </p:cNvSpPr>
          <p:nvPr>
            <p:ph type="sldNum" sz="quarter" idx="5"/>
          </p:nvPr>
        </p:nvSpPr>
        <p:spPr/>
        <p:txBody>
          <a:bodyPr/>
          <a:lstStyle/>
          <a:p>
            <a:fld id="{A506E773-A336-4251-B5C6-75D8F0F14D5B}" type="slidenum">
              <a:rPr lang="en-US" smtClean="0"/>
              <a:t>34</a:t>
            </a:fld>
            <a:endParaRPr lang="en-US"/>
          </a:p>
        </p:txBody>
      </p:sp>
    </p:spTree>
    <p:extLst>
      <p:ext uri="{BB962C8B-B14F-4D97-AF65-F5344CB8AC3E}">
        <p14:creationId xmlns:p14="http://schemas.microsoft.com/office/powerpoint/2010/main" val="3289001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123179"/>
            <a:r>
              <a:rPr lang="en-US" dirty="0"/>
              <a:t>As you'll see in the upcoming pictures, the existing bridge lighting needs to be replaced and actually 3 poles have already fallen over and had to be removed, the seals and expansion joints all need to be replaced,</a:t>
            </a:r>
            <a:r>
              <a:rPr lang="en-US" baseline="0" dirty="0"/>
              <a:t> Units 3 &amp; 4 will receive a new silica modified concrete overlay as these 2 units comprise the majority of the deck repair area.  Units 1 &amp; 2, the parapets, abutments &amp; piers will be patched and sealed, the drainage system will be repaired, some structural steel will be repaired and painted and unfortunately we have a need to place fencing on the bridge due to the fact that three people jumped from the bridge over the last 7 years.  </a:t>
            </a:r>
            <a:endParaRPr lang="en-US" dirty="0"/>
          </a:p>
        </p:txBody>
      </p:sp>
      <p:sp>
        <p:nvSpPr>
          <p:cNvPr id="4" name="Slide Number Placeholder 3"/>
          <p:cNvSpPr>
            <a:spLocks noGrp="1"/>
          </p:cNvSpPr>
          <p:nvPr>
            <p:ph type="sldNum" sz="quarter" idx="5"/>
          </p:nvPr>
        </p:nvSpPr>
        <p:spPr/>
        <p:txBody>
          <a:bodyPr/>
          <a:lstStyle/>
          <a:p>
            <a:fld id="{A506E773-A336-4251-B5C6-75D8F0F14D5B}" type="slidenum">
              <a:rPr lang="en-US" smtClean="0"/>
              <a:t>35</a:t>
            </a:fld>
            <a:endParaRPr lang="en-US"/>
          </a:p>
        </p:txBody>
      </p:sp>
    </p:spTree>
    <p:extLst>
      <p:ext uri="{BB962C8B-B14F-4D97-AF65-F5344CB8AC3E}">
        <p14:creationId xmlns:p14="http://schemas.microsoft.com/office/powerpoint/2010/main" val="16231855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06E773-A336-4251-B5C6-75D8F0F14D5B}" type="slidenum">
              <a:rPr lang="en-US" smtClean="0"/>
              <a:t>64</a:t>
            </a:fld>
            <a:endParaRPr lang="en-US"/>
          </a:p>
        </p:txBody>
      </p:sp>
    </p:spTree>
    <p:extLst>
      <p:ext uri="{BB962C8B-B14F-4D97-AF65-F5344CB8AC3E}">
        <p14:creationId xmlns:p14="http://schemas.microsoft.com/office/powerpoint/2010/main" val="1815256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06E773-A336-4251-B5C6-75D8F0F14D5B}" type="slidenum">
              <a:rPr lang="en-US" smtClean="0"/>
              <a:t>11</a:t>
            </a:fld>
            <a:endParaRPr lang="en-US"/>
          </a:p>
        </p:txBody>
      </p:sp>
    </p:spTree>
    <p:extLst>
      <p:ext uri="{BB962C8B-B14F-4D97-AF65-F5344CB8AC3E}">
        <p14:creationId xmlns:p14="http://schemas.microsoft.com/office/powerpoint/2010/main" val="1954685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22F60-99AB-4970-A46B-FBA5414306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7DF0B2-4FC7-D4FB-DE14-5989F72C7D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9DE11D-303E-F91E-BD7B-F6C1EACC72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72CEF4-B6DE-FC0D-3349-A381B5E5BA13}"/>
              </a:ext>
            </a:extLst>
          </p:cNvPr>
          <p:cNvSpPr>
            <a:spLocks noGrp="1"/>
          </p:cNvSpPr>
          <p:nvPr>
            <p:ph type="sldNum" sz="quarter" idx="5"/>
          </p:nvPr>
        </p:nvSpPr>
        <p:spPr/>
        <p:txBody>
          <a:bodyPr/>
          <a:lstStyle/>
          <a:p>
            <a:fld id="{A506E773-A336-4251-B5C6-75D8F0F14D5B}" type="slidenum">
              <a:rPr lang="en-US" smtClean="0"/>
              <a:t>12</a:t>
            </a:fld>
            <a:endParaRPr lang="en-US"/>
          </a:p>
        </p:txBody>
      </p:sp>
    </p:spTree>
    <p:extLst>
      <p:ext uri="{BB962C8B-B14F-4D97-AF65-F5344CB8AC3E}">
        <p14:creationId xmlns:p14="http://schemas.microsoft.com/office/powerpoint/2010/main" val="12371294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8BEC3-BC48-E14F-319A-7CE78713C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4AEE55-788D-642E-96D4-AB8F746BCA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D71F78-5754-F7F9-8DBF-50A8132526F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CF35CC-4B13-15D5-BADC-72629B73FCB4}"/>
              </a:ext>
            </a:extLst>
          </p:cNvPr>
          <p:cNvSpPr>
            <a:spLocks noGrp="1"/>
          </p:cNvSpPr>
          <p:nvPr>
            <p:ph type="sldNum" sz="quarter" idx="5"/>
          </p:nvPr>
        </p:nvSpPr>
        <p:spPr/>
        <p:txBody>
          <a:bodyPr/>
          <a:lstStyle/>
          <a:p>
            <a:fld id="{A506E773-A336-4251-B5C6-75D8F0F14D5B}" type="slidenum">
              <a:rPr lang="en-US" smtClean="0"/>
              <a:t>13</a:t>
            </a:fld>
            <a:endParaRPr lang="en-US"/>
          </a:p>
        </p:txBody>
      </p:sp>
    </p:spTree>
    <p:extLst>
      <p:ext uri="{BB962C8B-B14F-4D97-AF65-F5344CB8AC3E}">
        <p14:creationId xmlns:p14="http://schemas.microsoft.com/office/powerpoint/2010/main" val="4277330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17A9B-AC38-613F-8344-685169A62C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900F1F-6521-83DB-B7CC-B6B789FA8A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7460D8-0613-2BE6-3498-BA4EBD22F5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982805-2B00-2024-7F6B-C5BCFC072C0A}"/>
              </a:ext>
            </a:extLst>
          </p:cNvPr>
          <p:cNvSpPr>
            <a:spLocks noGrp="1"/>
          </p:cNvSpPr>
          <p:nvPr>
            <p:ph type="sldNum" sz="quarter" idx="5"/>
          </p:nvPr>
        </p:nvSpPr>
        <p:spPr/>
        <p:txBody>
          <a:bodyPr/>
          <a:lstStyle/>
          <a:p>
            <a:fld id="{A506E773-A336-4251-B5C6-75D8F0F14D5B}" type="slidenum">
              <a:rPr lang="en-US" smtClean="0"/>
              <a:t>14</a:t>
            </a:fld>
            <a:endParaRPr lang="en-US"/>
          </a:p>
        </p:txBody>
      </p:sp>
    </p:spTree>
    <p:extLst>
      <p:ext uri="{BB962C8B-B14F-4D97-AF65-F5344CB8AC3E}">
        <p14:creationId xmlns:p14="http://schemas.microsoft.com/office/powerpoint/2010/main" val="1874520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BAA9B-F049-DB4D-47C1-373BD13B8F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394EB5-FC1B-BB80-E2EF-4086CBD5F7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3212F2-1300-3423-5A4D-DEBFE585AC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A23B4A-47C2-541B-115B-1AF87AC11F0C}"/>
              </a:ext>
            </a:extLst>
          </p:cNvPr>
          <p:cNvSpPr>
            <a:spLocks noGrp="1"/>
          </p:cNvSpPr>
          <p:nvPr>
            <p:ph type="sldNum" sz="quarter" idx="5"/>
          </p:nvPr>
        </p:nvSpPr>
        <p:spPr/>
        <p:txBody>
          <a:bodyPr/>
          <a:lstStyle/>
          <a:p>
            <a:fld id="{A506E773-A336-4251-B5C6-75D8F0F14D5B}" type="slidenum">
              <a:rPr lang="en-US" smtClean="0"/>
              <a:t>15</a:t>
            </a:fld>
            <a:endParaRPr lang="en-US"/>
          </a:p>
        </p:txBody>
      </p:sp>
    </p:spTree>
    <p:extLst>
      <p:ext uri="{BB962C8B-B14F-4D97-AF65-F5344CB8AC3E}">
        <p14:creationId xmlns:p14="http://schemas.microsoft.com/office/powerpoint/2010/main" val="18100473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08BEB-4A10-8367-43DA-03A29276B8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EAFD45-21A7-207D-A16B-D50E70E2C2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A7AFAA-9295-D0A8-43D3-6C5911ADE23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E6C8287-049D-020D-7593-B0DC63C5B362}"/>
              </a:ext>
            </a:extLst>
          </p:cNvPr>
          <p:cNvSpPr>
            <a:spLocks noGrp="1"/>
          </p:cNvSpPr>
          <p:nvPr>
            <p:ph type="sldNum" sz="quarter" idx="5"/>
          </p:nvPr>
        </p:nvSpPr>
        <p:spPr/>
        <p:txBody>
          <a:bodyPr/>
          <a:lstStyle/>
          <a:p>
            <a:fld id="{A506E773-A336-4251-B5C6-75D8F0F14D5B}" type="slidenum">
              <a:rPr lang="en-US" smtClean="0"/>
              <a:t>16</a:t>
            </a:fld>
            <a:endParaRPr lang="en-US"/>
          </a:p>
        </p:txBody>
      </p:sp>
    </p:spTree>
    <p:extLst>
      <p:ext uri="{BB962C8B-B14F-4D97-AF65-F5344CB8AC3E}">
        <p14:creationId xmlns:p14="http://schemas.microsoft.com/office/powerpoint/2010/main" val="274173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B9676-1701-ACA8-3BA8-33613571FF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9AF38B-505D-9CEA-308F-58F5CB6FF6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52014C-EC6E-9DBC-0DFA-7EF7B76461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72F4145-37FA-7D98-70B3-EB85A3F753AC}"/>
              </a:ext>
            </a:extLst>
          </p:cNvPr>
          <p:cNvSpPr>
            <a:spLocks noGrp="1"/>
          </p:cNvSpPr>
          <p:nvPr>
            <p:ph type="sldNum" sz="quarter" idx="5"/>
          </p:nvPr>
        </p:nvSpPr>
        <p:spPr/>
        <p:txBody>
          <a:bodyPr/>
          <a:lstStyle/>
          <a:p>
            <a:fld id="{A506E773-A336-4251-B5C6-75D8F0F14D5B}" type="slidenum">
              <a:rPr lang="en-US" smtClean="0"/>
              <a:t>17</a:t>
            </a:fld>
            <a:endParaRPr lang="en-US"/>
          </a:p>
        </p:txBody>
      </p:sp>
    </p:spTree>
    <p:extLst>
      <p:ext uri="{BB962C8B-B14F-4D97-AF65-F5344CB8AC3E}">
        <p14:creationId xmlns:p14="http://schemas.microsoft.com/office/powerpoint/2010/main" val="35608725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8657D-AD41-CDE8-0B76-8DF5D33764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A1D7C8-BEED-466D-8A71-006778B30A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7B7BC1-4ADA-7B5E-EBB8-FCB150656A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8DDBF4-026D-8721-0388-B5F4DC06B0FE}"/>
              </a:ext>
            </a:extLst>
          </p:cNvPr>
          <p:cNvSpPr>
            <a:spLocks noGrp="1"/>
          </p:cNvSpPr>
          <p:nvPr>
            <p:ph type="sldNum" sz="quarter" idx="5"/>
          </p:nvPr>
        </p:nvSpPr>
        <p:spPr/>
        <p:txBody>
          <a:bodyPr/>
          <a:lstStyle/>
          <a:p>
            <a:fld id="{A506E773-A336-4251-B5C6-75D8F0F14D5B}" type="slidenum">
              <a:rPr lang="en-US" smtClean="0"/>
              <a:t>18</a:t>
            </a:fld>
            <a:endParaRPr lang="en-US"/>
          </a:p>
        </p:txBody>
      </p:sp>
    </p:spTree>
    <p:extLst>
      <p:ext uri="{BB962C8B-B14F-4D97-AF65-F5344CB8AC3E}">
        <p14:creationId xmlns:p14="http://schemas.microsoft.com/office/powerpoint/2010/main" val="2944748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262A8-7236-36ED-116E-7403F798978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53D762-0AD4-C5AB-233E-DF7B1CF683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2069CC7-FB81-E570-A877-9A9C78C803E0}"/>
              </a:ext>
            </a:extLst>
          </p:cNvPr>
          <p:cNvSpPr>
            <a:spLocks noGrp="1"/>
          </p:cNvSpPr>
          <p:nvPr>
            <p:ph type="dt" sz="half" idx="10"/>
          </p:nvPr>
        </p:nvSpPr>
        <p:spPr/>
        <p:txBody>
          <a:bodyPr/>
          <a:lstStyle/>
          <a:p>
            <a:fld id="{AE6DBD89-E409-4264-825C-7C19B715DD1C}" type="datetimeFigureOut">
              <a:rPr lang="en-US" smtClean="0"/>
              <a:t>8/10/2026</a:t>
            </a:fld>
            <a:endParaRPr lang="en-US"/>
          </a:p>
        </p:txBody>
      </p:sp>
      <p:sp>
        <p:nvSpPr>
          <p:cNvPr id="5" name="Footer Placeholder 4">
            <a:extLst>
              <a:ext uri="{FF2B5EF4-FFF2-40B4-BE49-F238E27FC236}">
                <a16:creationId xmlns:a16="http://schemas.microsoft.com/office/drawing/2014/main" id="{22874B19-E906-59BA-69B8-DB54CDEC06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D91EA7-30AB-7B3C-2725-11AA0435AF42}"/>
              </a:ext>
            </a:extLst>
          </p:cNvPr>
          <p:cNvSpPr>
            <a:spLocks noGrp="1"/>
          </p:cNvSpPr>
          <p:nvPr>
            <p:ph type="sldNum" sz="quarter" idx="12"/>
          </p:nvPr>
        </p:nvSpPr>
        <p:spPr/>
        <p:txBody>
          <a:bodyPr/>
          <a:lstStyle/>
          <a:p>
            <a:fld id="{C33D0DCE-B44A-4E58-991F-8565C56EFDC8}" type="slidenum">
              <a:rPr lang="en-US" smtClean="0"/>
              <a:t>‹#›</a:t>
            </a:fld>
            <a:endParaRPr lang="en-US"/>
          </a:p>
        </p:txBody>
      </p:sp>
    </p:spTree>
    <p:extLst>
      <p:ext uri="{BB962C8B-B14F-4D97-AF65-F5344CB8AC3E}">
        <p14:creationId xmlns:p14="http://schemas.microsoft.com/office/powerpoint/2010/main" val="1412867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76C4E-4A5A-DA49-BCA5-F241A03821F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B6963CD-0DDD-FA2A-AC4B-AEBFEDA9A3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B4CBBA-910E-2919-2BED-6C3CFAAB74A6}"/>
              </a:ext>
            </a:extLst>
          </p:cNvPr>
          <p:cNvSpPr>
            <a:spLocks noGrp="1"/>
          </p:cNvSpPr>
          <p:nvPr>
            <p:ph type="dt" sz="half" idx="10"/>
          </p:nvPr>
        </p:nvSpPr>
        <p:spPr/>
        <p:txBody>
          <a:bodyPr/>
          <a:lstStyle/>
          <a:p>
            <a:fld id="{AE6DBD89-E409-4264-825C-7C19B715DD1C}" type="datetimeFigureOut">
              <a:rPr lang="en-US" smtClean="0"/>
              <a:t>8/10/2026</a:t>
            </a:fld>
            <a:endParaRPr lang="en-US"/>
          </a:p>
        </p:txBody>
      </p:sp>
      <p:sp>
        <p:nvSpPr>
          <p:cNvPr id="5" name="Footer Placeholder 4">
            <a:extLst>
              <a:ext uri="{FF2B5EF4-FFF2-40B4-BE49-F238E27FC236}">
                <a16:creationId xmlns:a16="http://schemas.microsoft.com/office/drawing/2014/main" id="{F4E33A72-AE6F-DA1E-B6AB-2E7E961989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A86AD9-69E9-82AE-BF30-ECE5D9CEE0A6}"/>
              </a:ext>
            </a:extLst>
          </p:cNvPr>
          <p:cNvSpPr>
            <a:spLocks noGrp="1"/>
          </p:cNvSpPr>
          <p:nvPr>
            <p:ph type="sldNum" sz="quarter" idx="12"/>
          </p:nvPr>
        </p:nvSpPr>
        <p:spPr/>
        <p:txBody>
          <a:bodyPr/>
          <a:lstStyle/>
          <a:p>
            <a:fld id="{C33D0DCE-B44A-4E58-991F-8565C56EFDC8}" type="slidenum">
              <a:rPr lang="en-US" smtClean="0"/>
              <a:t>‹#›</a:t>
            </a:fld>
            <a:endParaRPr lang="en-US"/>
          </a:p>
        </p:txBody>
      </p:sp>
    </p:spTree>
    <p:extLst>
      <p:ext uri="{BB962C8B-B14F-4D97-AF65-F5344CB8AC3E}">
        <p14:creationId xmlns:p14="http://schemas.microsoft.com/office/powerpoint/2010/main" val="1116532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169F9F9-3AAD-0789-A95A-D3603DD0CF9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9406A6-B315-5E03-D84A-ACA6FCA0F92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F43F62-9BB0-05BC-37DE-1B7AF88AA890}"/>
              </a:ext>
            </a:extLst>
          </p:cNvPr>
          <p:cNvSpPr>
            <a:spLocks noGrp="1"/>
          </p:cNvSpPr>
          <p:nvPr>
            <p:ph type="dt" sz="half" idx="10"/>
          </p:nvPr>
        </p:nvSpPr>
        <p:spPr/>
        <p:txBody>
          <a:bodyPr/>
          <a:lstStyle/>
          <a:p>
            <a:fld id="{AE6DBD89-E409-4264-825C-7C19B715DD1C}" type="datetimeFigureOut">
              <a:rPr lang="en-US" smtClean="0"/>
              <a:t>8/10/2026</a:t>
            </a:fld>
            <a:endParaRPr lang="en-US"/>
          </a:p>
        </p:txBody>
      </p:sp>
      <p:sp>
        <p:nvSpPr>
          <p:cNvPr id="5" name="Footer Placeholder 4">
            <a:extLst>
              <a:ext uri="{FF2B5EF4-FFF2-40B4-BE49-F238E27FC236}">
                <a16:creationId xmlns:a16="http://schemas.microsoft.com/office/drawing/2014/main" id="{B57FE427-1F9A-CF72-45FC-4DEB73AF3B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F07B33-8C0C-F3A5-7EE3-6F53DEA31DAE}"/>
              </a:ext>
            </a:extLst>
          </p:cNvPr>
          <p:cNvSpPr>
            <a:spLocks noGrp="1"/>
          </p:cNvSpPr>
          <p:nvPr>
            <p:ph type="sldNum" sz="quarter" idx="12"/>
          </p:nvPr>
        </p:nvSpPr>
        <p:spPr/>
        <p:txBody>
          <a:bodyPr/>
          <a:lstStyle/>
          <a:p>
            <a:fld id="{C33D0DCE-B44A-4E58-991F-8565C56EFDC8}" type="slidenum">
              <a:rPr lang="en-US" smtClean="0"/>
              <a:t>‹#›</a:t>
            </a:fld>
            <a:endParaRPr lang="en-US"/>
          </a:p>
        </p:txBody>
      </p:sp>
    </p:spTree>
    <p:extLst>
      <p:ext uri="{BB962C8B-B14F-4D97-AF65-F5344CB8AC3E}">
        <p14:creationId xmlns:p14="http://schemas.microsoft.com/office/powerpoint/2010/main" val="945506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EBC88-8BF2-3FBC-F42E-96EF1063C78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1A59F6-E3F0-A10E-B07C-D2284E5054A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6BDE0F-8C61-7D59-5178-FFEABB5A9827}"/>
              </a:ext>
            </a:extLst>
          </p:cNvPr>
          <p:cNvSpPr>
            <a:spLocks noGrp="1"/>
          </p:cNvSpPr>
          <p:nvPr>
            <p:ph type="dt" sz="half" idx="10"/>
          </p:nvPr>
        </p:nvSpPr>
        <p:spPr/>
        <p:txBody>
          <a:bodyPr/>
          <a:lstStyle/>
          <a:p>
            <a:fld id="{AE6DBD89-E409-4264-825C-7C19B715DD1C}" type="datetimeFigureOut">
              <a:rPr lang="en-US" smtClean="0"/>
              <a:t>8/10/2026</a:t>
            </a:fld>
            <a:endParaRPr lang="en-US"/>
          </a:p>
        </p:txBody>
      </p:sp>
      <p:sp>
        <p:nvSpPr>
          <p:cNvPr id="5" name="Footer Placeholder 4">
            <a:extLst>
              <a:ext uri="{FF2B5EF4-FFF2-40B4-BE49-F238E27FC236}">
                <a16:creationId xmlns:a16="http://schemas.microsoft.com/office/drawing/2014/main" id="{34B4C717-E23A-EA4A-BC19-2297C1C3B9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293A53-3E14-7A8B-0E62-9C1C565AE8A5}"/>
              </a:ext>
            </a:extLst>
          </p:cNvPr>
          <p:cNvSpPr>
            <a:spLocks noGrp="1"/>
          </p:cNvSpPr>
          <p:nvPr>
            <p:ph type="sldNum" sz="quarter" idx="12"/>
          </p:nvPr>
        </p:nvSpPr>
        <p:spPr/>
        <p:txBody>
          <a:bodyPr/>
          <a:lstStyle/>
          <a:p>
            <a:fld id="{C33D0DCE-B44A-4E58-991F-8565C56EFDC8}" type="slidenum">
              <a:rPr lang="en-US" smtClean="0"/>
              <a:t>‹#›</a:t>
            </a:fld>
            <a:endParaRPr lang="en-US"/>
          </a:p>
        </p:txBody>
      </p:sp>
    </p:spTree>
    <p:extLst>
      <p:ext uri="{BB962C8B-B14F-4D97-AF65-F5344CB8AC3E}">
        <p14:creationId xmlns:p14="http://schemas.microsoft.com/office/powerpoint/2010/main" val="1756069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69399-567C-AA6A-FA71-51FDC35EEFF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CA8077B-BE1A-72AA-0101-E11AED20B3D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5D1A7A-5BE7-26D2-02F6-1E2620251164}"/>
              </a:ext>
            </a:extLst>
          </p:cNvPr>
          <p:cNvSpPr>
            <a:spLocks noGrp="1"/>
          </p:cNvSpPr>
          <p:nvPr>
            <p:ph type="dt" sz="half" idx="10"/>
          </p:nvPr>
        </p:nvSpPr>
        <p:spPr/>
        <p:txBody>
          <a:bodyPr/>
          <a:lstStyle/>
          <a:p>
            <a:fld id="{AE6DBD89-E409-4264-825C-7C19B715DD1C}" type="datetimeFigureOut">
              <a:rPr lang="en-US" smtClean="0"/>
              <a:t>8/10/2026</a:t>
            </a:fld>
            <a:endParaRPr lang="en-US"/>
          </a:p>
        </p:txBody>
      </p:sp>
      <p:sp>
        <p:nvSpPr>
          <p:cNvPr id="5" name="Footer Placeholder 4">
            <a:extLst>
              <a:ext uri="{FF2B5EF4-FFF2-40B4-BE49-F238E27FC236}">
                <a16:creationId xmlns:a16="http://schemas.microsoft.com/office/drawing/2014/main" id="{E473B77C-CFDB-17AE-DEBF-1767E16288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9D002A-AD85-11E9-034B-C5B2E3B87F20}"/>
              </a:ext>
            </a:extLst>
          </p:cNvPr>
          <p:cNvSpPr>
            <a:spLocks noGrp="1"/>
          </p:cNvSpPr>
          <p:nvPr>
            <p:ph type="sldNum" sz="quarter" idx="12"/>
          </p:nvPr>
        </p:nvSpPr>
        <p:spPr/>
        <p:txBody>
          <a:bodyPr/>
          <a:lstStyle/>
          <a:p>
            <a:fld id="{C33D0DCE-B44A-4E58-991F-8565C56EFDC8}" type="slidenum">
              <a:rPr lang="en-US" smtClean="0"/>
              <a:t>‹#›</a:t>
            </a:fld>
            <a:endParaRPr lang="en-US"/>
          </a:p>
        </p:txBody>
      </p:sp>
    </p:spTree>
    <p:extLst>
      <p:ext uri="{BB962C8B-B14F-4D97-AF65-F5344CB8AC3E}">
        <p14:creationId xmlns:p14="http://schemas.microsoft.com/office/powerpoint/2010/main" val="2803993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79C94-79F8-2A35-93DF-F29604E4CA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4BDBB8-2FA2-ACE0-89C8-D454835363E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BA632A0-AB8F-A36B-65C0-D262F8468DD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68A31E8-DB55-C29E-4560-63C3E260C034}"/>
              </a:ext>
            </a:extLst>
          </p:cNvPr>
          <p:cNvSpPr>
            <a:spLocks noGrp="1"/>
          </p:cNvSpPr>
          <p:nvPr>
            <p:ph type="dt" sz="half" idx="10"/>
          </p:nvPr>
        </p:nvSpPr>
        <p:spPr/>
        <p:txBody>
          <a:bodyPr/>
          <a:lstStyle/>
          <a:p>
            <a:fld id="{AE6DBD89-E409-4264-825C-7C19B715DD1C}" type="datetimeFigureOut">
              <a:rPr lang="en-US" smtClean="0"/>
              <a:t>8/10/2026</a:t>
            </a:fld>
            <a:endParaRPr lang="en-US"/>
          </a:p>
        </p:txBody>
      </p:sp>
      <p:sp>
        <p:nvSpPr>
          <p:cNvPr id="6" name="Footer Placeholder 5">
            <a:extLst>
              <a:ext uri="{FF2B5EF4-FFF2-40B4-BE49-F238E27FC236}">
                <a16:creationId xmlns:a16="http://schemas.microsoft.com/office/drawing/2014/main" id="{90DBE516-CD7D-9D40-BD1C-1A99FEA436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EBCBA3-5836-5E63-D59C-DA9019FFB640}"/>
              </a:ext>
            </a:extLst>
          </p:cNvPr>
          <p:cNvSpPr>
            <a:spLocks noGrp="1"/>
          </p:cNvSpPr>
          <p:nvPr>
            <p:ph type="sldNum" sz="quarter" idx="12"/>
          </p:nvPr>
        </p:nvSpPr>
        <p:spPr/>
        <p:txBody>
          <a:bodyPr/>
          <a:lstStyle/>
          <a:p>
            <a:fld id="{C33D0DCE-B44A-4E58-991F-8565C56EFDC8}" type="slidenum">
              <a:rPr lang="en-US" smtClean="0"/>
              <a:t>‹#›</a:t>
            </a:fld>
            <a:endParaRPr lang="en-US"/>
          </a:p>
        </p:txBody>
      </p:sp>
    </p:spTree>
    <p:extLst>
      <p:ext uri="{BB962C8B-B14F-4D97-AF65-F5344CB8AC3E}">
        <p14:creationId xmlns:p14="http://schemas.microsoft.com/office/powerpoint/2010/main" val="3317258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34C42-381D-37C6-151F-1B4D2141682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3D97F9-C4C6-96AD-5B30-0529DB0D60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D183FE-4F2C-8E30-E409-46F51219BF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279D78E-F24A-09AB-EF5A-291182BE40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7C4954B-D95F-706A-AA9E-37FD0B2D6E0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8FF12ED-BF3C-D88A-832C-A8556F2B3A26}"/>
              </a:ext>
            </a:extLst>
          </p:cNvPr>
          <p:cNvSpPr>
            <a:spLocks noGrp="1"/>
          </p:cNvSpPr>
          <p:nvPr>
            <p:ph type="dt" sz="half" idx="10"/>
          </p:nvPr>
        </p:nvSpPr>
        <p:spPr/>
        <p:txBody>
          <a:bodyPr/>
          <a:lstStyle/>
          <a:p>
            <a:fld id="{AE6DBD89-E409-4264-825C-7C19B715DD1C}" type="datetimeFigureOut">
              <a:rPr lang="en-US" smtClean="0"/>
              <a:t>8/10/2026</a:t>
            </a:fld>
            <a:endParaRPr lang="en-US"/>
          </a:p>
        </p:txBody>
      </p:sp>
      <p:sp>
        <p:nvSpPr>
          <p:cNvPr id="8" name="Footer Placeholder 7">
            <a:extLst>
              <a:ext uri="{FF2B5EF4-FFF2-40B4-BE49-F238E27FC236}">
                <a16:creationId xmlns:a16="http://schemas.microsoft.com/office/drawing/2014/main" id="{4CA481D9-201F-D276-7930-88B89C0E3D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B3BCE62-986A-9C3F-24A7-DCCC7FA2A426}"/>
              </a:ext>
            </a:extLst>
          </p:cNvPr>
          <p:cNvSpPr>
            <a:spLocks noGrp="1"/>
          </p:cNvSpPr>
          <p:nvPr>
            <p:ph type="sldNum" sz="quarter" idx="12"/>
          </p:nvPr>
        </p:nvSpPr>
        <p:spPr/>
        <p:txBody>
          <a:bodyPr/>
          <a:lstStyle/>
          <a:p>
            <a:fld id="{C33D0DCE-B44A-4E58-991F-8565C56EFDC8}" type="slidenum">
              <a:rPr lang="en-US" smtClean="0"/>
              <a:t>‹#›</a:t>
            </a:fld>
            <a:endParaRPr lang="en-US"/>
          </a:p>
        </p:txBody>
      </p:sp>
    </p:spTree>
    <p:extLst>
      <p:ext uri="{BB962C8B-B14F-4D97-AF65-F5344CB8AC3E}">
        <p14:creationId xmlns:p14="http://schemas.microsoft.com/office/powerpoint/2010/main" val="109003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82958-A856-1254-5698-981EBB2331B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39DB06A-7BD9-B2C6-17E3-422D72E0E25E}"/>
              </a:ext>
            </a:extLst>
          </p:cNvPr>
          <p:cNvSpPr>
            <a:spLocks noGrp="1"/>
          </p:cNvSpPr>
          <p:nvPr>
            <p:ph type="dt" sz="half" idx="10"/>
          </p:nvPr>
        </p:nvSpPr>
        <p:spPr/>
        <p:txBody>
          <a:bodyPr/>
          <a:lstStyle/>
          <a:p>
            <a:fld id="{AE6DBD89-E409-4264-825C-7C19B715DD1C}" type="datetimeFigureOut">
              <a:rPr lang="en-US" smtClean="0"/>
              <a:t>8/10/2026</a:t>
            </a:fld>
            <a:endParaRPr lang="en-US"/>
          </a:p>
        </p:txBody>
      </p:sp>
      <p:sp>
        <p:nvSpPr>
          <p:cNvPr id="4" name="Footer Placeholder 3">
            <a:extLst>
              <a:ext uri="{FF2B5EF4-FFF2-40B4-BE49-F238E27FC236}">
                <a16:creationId xmlns:a16="http://schemas.microsoft.com/office/drawing/2014/main" id="{195A0152-1002-F289-5ED5-DBAAEA9286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CE7F103-D1CD-A614-D6A6-765C7901E6BB}"/>
              </a:ext>
            </a:extLst>
          </p:cNvPr>
          <p:cNvSpPr>
            <a:spLocks noGrp="1"/>
          </p:cNvSpPr>
          <p:nvPr>
            <p:ph type="sldNum" sz="quarter" idx="12"/>
          </p:nvPr>
        </p:nvSpPr>
        <p:spPr/>
        <p:txBody>
          <a:bodyPr/>
          <a:lstStyle/>
          <a:p>
            <a:fld id="{C33D0DCE-B44A-4E58-991F-8565C56EFDC8}" type="slidenum">
              <a:rPr lang="en-US" smtClean="0"/>
              <a:t>‹#›</a:t>
            </a:fld>
            <a:endParaRPr lang="en-US"/>
          </a:p>
        </p:txBody>
      </p:sp>
    </p:spTree>
    <p:extLst>
      <p:ext uri="{BB962C8B-B14F-4D97-AF65-F5344CB8AC3E}">
        <p14:creationId xmlns:p14="http://schemas.microsoft.com/office/powerpoint/2010/main" val="2488806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DBAF609-523C-7E14-E14E-2FC0A7149DC3}"/>
              </a:ext>
            </a:extLst>
          </p:cNvPr>
          <p:cNvSpPr>
            <a:spLocks noGrp="1"/>
          </p:cNvSpPr>
          <p:nvPr>
            <p:ph type="dt" sz="half" idx="10"/>
          </p:nvPr>
        </p:nvSpPr>
        <p:spPr/>
        <p:txBody>
          <a:bodyPr/>
          <a:lstStyle/>
          <a:p>
            <a:fld id="{AE6DBD89-E409-4264-825C-7C19B715DD1C}" type="datetimeFigureOut">
              <a:rPr lang="en-US" smtClean="0"/>
              <a:t>8/10/2026</a:t>
            </a:fld>
            <a:endParaRPr lang="en-US"/>
          </a:p>
        </p:txBody>
      </p:sp>
      <p:sp>
        <p:nvSpPr>
          <p:cNvPr id="3" name="Footer Placeholder 2">
            <a:extLst>
              <a:ext uri="{FF2B5EF4-FFF2-40B4-BE49-F238E27FC236}">
                <a16:creationId xmlns:a16="http://schemas.microsoft.com/office/drawing/2014/main" id="{544DD328-0A44-AEF8-3296-C17823E801C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CE65A3-E6CA-39CE-3D1C-B7258A94EADD}"/>
              </a:ext>
            </a:extLst>
          </p:cNvPr>
          <p:cNvSpPr>
            <a:spLocks noGrp="1"/>
          </p:cNvSpPr>
          <p:nvPr>
            <p:ph type="sldNum" sz="quarter" idx="12"/>
          </p:nvPr>
        </p:nvSpPr>
        <p:spPr/>
        <p:txBody>
          <a:bodyPr/>
          <a:lstStyle/>
          <a:p>
            <a:fld id="{C33D0DCE-B44A-4E58-991F-8565C56EFDC8}" type="slidenum">
              <a:rPr lang="en-US" smtClean="0"/>
              <a:t>‹#›</a:t>
            </a:fld>
            <a:endParaRPr lang="en-US"/>
          </a:p>
        </p:txBody>
      </p:sp>
    </p:spTree>
    <p:extLst>
      <p:ext uri="{BB962C8B-B14F-4D97-AF65-F5344CB8AC3E}">
        <p14:creationId xmlns:p14="http://schemas.microsoft.com/office/powerpoint/2010/main" val="1475905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9C773-4126-87CD-A018-221AA84C9A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2F6D5CE-366F-1631-E67F-2709B77FBD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5F0D6E9-D9E5-D0DD-5F9D-EFE26C5E5F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98F6E6-6665-5E50-2D49-B77C818F7213}"/>
              </a:ext>
            </a:extLst>
          </p:cNvPr>
          <p:cNvSpPr>
            <a:spLocks noGrp="1"/>
          </p:cNvSpPr>
          <p:nvPr>
            <p:ph type="dt" sz="half" idx="10"/>
          </p:nvPr>
        </p:nvSpPr>
        <p:spPr/>
        <p:txBody>
          <a:bodyPr/>
          <a:lstStyle/>
          <a:p>
            <a:fld id="{AE6DBD89-E409-4264-825C-7C19B715DD1C}" type="datetimeFigureOut">
              <a:rPr lang="en-US" smtClean="0"/>
              <a:t>8/10/2026</a:t>
            </a:fld>
            <a:endParaRPr lang="en-US"/>
          </a:p>
        </p:txBody>
      </p:sp>
      <p:sp>
        <p:nvSpPr>
          <p:cNvPr id="6" name="Footer Placeholder 5">
            <a:extLst>
              <a:ext uri="{FF2B5EF4-FFF2-40B4-BE49-F238E27FC236}">
                <a16:creationId xmlns:a16="http://schemas.microsoft.com/office/drawing/2014/main" id="{DBA866C8-E8F0-4556-F164-1AE2CC85A3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645E29-64EF-67CA-E832-672E0BBBF252}"/>
              </a:ext>
            </a:extLst>
          </p:cNvPr>
          <p:cNvSpPr>
            <a:spLocks noGrp="1"/>
          </p:cNvSpPr>
          <p:nvPr>
            <p:ph type="sldNum" sz="quarter" idx="12"/>
          </p:nvPr>
        </p:nvSpPr>
        <p:spPr/>
        <p:txBody>
          <a:bodyPr/>
          <a:lstStyle/>
          <a:p>
            <a:fld id="{C33D0DCE-B44A-4E58-991F-8565C56EFDC8}" type="slidenum">
              <a:rPr lang="en-US" smtClean="0"/>
              <a:t>‹#›</a:t>
            </a:fld>
            <a:endParaRPr lang="en-US"/>
          </a:p>
        </p:txBody>
      </p:sp>
    </p:spTree>
    <p:extLst>
      <p:ext uri="{BB962C8B-B14F-4D97-AF65-F5344CB8AC3E}">
        <p14:creationId xmlns:p14="http://schemas.microsoft.com/office/powerpoint/2010/main" val="19382549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463F8-3727-9129-423B-309C1070C2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B3F8A9A-4180-4026-4568-A33A74CFC5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DF5FC3C-6B54-F278-D4F2-5446CE1689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E0C1E2-30F9-4786-BB33-B4B7874CA5DA}"/>
              </a:ext>
            </a:extLst>
          </p:cNvPr>
          <p:cNvSpPr>
            <a:spLocks noGrp="1"/>
          </p:cNvSpPr>
          <p:nvPr>
            <p:ph type="dt" sz="half" idx="10"/>
          </p:nvPr>
        </p:nvSpPr>
        <p:spPr/>
        <p:txBody>
          <a:bodyPr/>
          <a:lstStyle/>
          <a:p>
            <a:fld id="{AE6DBD89-E409-4264-825C-7C19B715DD1C}" type="datetimeFigureOut">
              <a:rPr lang="en-US" smtClean="0"/>
              <a:t>8/10/2026</a:t>
            </a:fld>
            <a:endParaRPr lang="en-US"/>
          </a:p>
        </p:txBody>
      </p:sp>
      <p:sp>
        <p:nvSpPr>
          <p:cNvPr id="6" name="Footer Placeholder 5">
            <a:extLst>
              <a:ext uri="{FF2B5EF4-FFF2-40B4-BE49-F238E27FC236}">
                <a16:creationId xmlns:a16="http://schemas.microsoft.com/office/drawing/2014/main" id="{6E6D7CCC-BCE8-5CA9-04A4-AE91DE4B1B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755D57-72B6-E41B-3EC1-18C16D48515E}"/>
              </a:ext>
            </a:extLst>
          </p:cNvPr>
          <p:cNvSpPr>
            <a:spLocks noGrp="1"/>
          </p:cNvSpPr>
          <p:nvPr>
            <p:ph type="sldNum" sz="quarter" idx="12"/>
          </p:nvPr>
        </p:nvSpPr>
        <p:spPr/>
        <p:txBody>
          <a:bodyPr/>
          <a:lstStyle/>
          <a:p>
            <a:fld id="{C33D0DCE-B44A-4E58-991F-8565C56EFDC8}" type="slidenum">
              <a:rPr lang="en-US" smtClean="0"/>
              <a:t>‹#›</a:t>
            </a:fld>
            <a:endParaRPr lang="en-US"/>
          </a:p>
        </p:txBody>
      </p:sp>
    </p:spTree>
    <p:extLst>
      <p:ext uri="{BB962C8B-B14F-4D97-AF65-F5344CB8AC3E}">
        <p14:creationId xmlns:p14="http://schemas.microsoft.com/office/powerpoint/2010/main" val="25334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9CFE17-E61E-9C83-9C20-406C3C7A8A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87A1091-E8FC-0290-2FA2-CDC273C5C5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49C680-4836-795E-9E82-8BC63300A9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E6DBD89-E409-4264-825C-7C19B715DD1C}" type="datetimeFigureOut">
              <a:rPr lang="en-US" smtClean="0"/>
              <a:t>8/10/2026</a:t>
            </a:fld>
            <a:endParaRPr lang="en-US"/>
          </a:p>
        </p:txBody>
      </p:sp>
      <p:sp>
        <p:nvSpPr>
          <p:cNvPr id="5" name="Footer Placeholder 4">
            <a:extLst>
              <a:ext uri="{FF2B5EF4-FFF2-40B4-BE49-F238E27FC236}">
                <a16:creationId xmlns:a16="http://schemas.microsoft.com/office/drawing/2014/main" id="{A6B49EB6-801B-BEF9-C22C-A2C3A546FC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BF5A2C6-CCFA-5DF4-1CCE-09F41F86A5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33D0DCE-B44A-4E58-991F-8565C56EFDC8}" type="slidenum">
              <a:rPr lang="en-US" smtClean="0"/>
              <a:t>‹#›</a:t>
            </a:fld>
            <a:endParaRPr lang="en-US"/>
          </a:p>
        </p:txBody>
      </p:sp>
    </p:spTree>
    <p:extLst>
      <p:ext uri="{BB962C8B-B14F-4D97-AF65-F5344CB8AC3E}">
        <p14:creationId xmlns:p14="http://schemas.microsoft.com/office/powerpoint/2010/main" val="2946508715"/>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chart" Target="../charts/chart1.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image" Target="../media/image24.jp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33.JPG"/></Relationships>
</file>

<file path=ppt/slides/_rels/slide2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35.JP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2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3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4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image" Target="../media/image66.jpg"/></Relationships>
</file>

<file path=ppt/slides/_rels/slide53.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58.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64.png"/><Relationship Id="rId1" Type="http://schemas.openxmlformats.org/officeDocument/2006/relationships/slideLayout" Target="../slideLayouts/slideLayout2.xml"/><Relationship Id="rId5" Type="http://schemas.openxmlformats.org/officeDocument/2006/relationships/image" Target="../media/image75.png"/><Relationship Id="rId4" Type="http://schemas.microsoft.com/office/2007/relationships/hdphoto" Target="../media/hdphoto1.wdp"/></Relationships>
</file>

<file path=ppt/slides/_rels/slide62.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image" Target="../media/image77.JPG"/></Relationships>
</file>

<file path=ppt/slides/_rels/slide6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Hexagon 10">
            <a:extLst>
              <a:ext uri="{FF2B5EF4-FFF2-40B4-BE49-F238E27FC236}">
                <a16:creationId xmlns:a16="http://schemas.microsoft.com/office/drawing/2014/main" id="{30EA41F7-605E-1F7E-3F1B-01948D7E4655}"/>
              </a:ext>
            </a:extLst>
          </p:cNvPr>
          <p:cNvSpPr/>
          <p:nvPr/>
        </p:nvSpPr>
        <p:spPr>
          <a:xfrm>
            <a:off x="798766" y="3373263"/>
            <a:ext cx="1309255" cy="1149928"/>
          </a:xfrm>
          <a:prstGeom prst="hexagon">
            <a:avLst/>
          </a:prstGeom>
          <a:solidFill>
            <a:srgbClr val="223C8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OPWC</a:t>
            </a:r>
          </a:p>
        </p:txBody>
      </p:sp>
      <p:sp>
        <p:nvSpPr>
          <p:cNvPr id="13" name="Hexagon 12">
            <a:extLst>
              <a:ext uri="{FF2B5EF4-FFF2-40B4-BE49-F238E27FC236}">
                <a16:creationId xmlns:a16="http://schemas.microsoft.com/office/drawing/2014/main" id="{747945CC-17E5-26BB-B807-3A4F788F7C65}"/>
              </a:ext>
            </a:extLst>
          </p:cNvPr>
          <p:cNvSpPr/>
          <p:nvPr/>
        </p:nvSpPr>
        <p:spPr>
          <a:xfrm>
            <a:off x="798766" y="2171381"/>
            <a:ext cx="1309255" cy="1149928"/>
          </a:xfrm>
          <a:prstGeom prst="hexagon">
            <a:avLst/>
          </a:prstGeom>
          <a:solidFill>
            <a:srgbClr val="223C8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LBR</a:t>
            </a:r>
          </a:p>
        </p:txBody>
      </p:sp>
      <p:sp>
        <p:nvSpPr>
          <p:cNvPr id="15" name="Hexagon 14">
            <a:extLst>
              <a:ext uri="{FF2B5EF4-FFF2-40B4-BE49-F238E27FC236}">
                <a16:creationId xmlns:a16="http://schemas.microsoft.com/office/drawing/2014/main" id="{C7EB7246-5981-1D98-1D5F-1D5E24A78CF8}"/>
              </a:ext>
            </a:extLst>
          </p:cNvPr>
          <p:cNvSpPr/>
          <p:nvPr/>
        </p:nvSpPr>
        <p:spPr>
          <a:xfrm>
            <a:off x="1865290" y="2780981"/>
            <a:ext cx="1309255" cy="1149928"/>
          </a:xfrm>
          <a:prstGeom prst="hexagon">
            <a:avLst/>
          </a:prstGeom>
          <a:solidFill>
            <a:srgbClr val="223C8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Local Major</a:t>
            </a:r>
          </a:p>
        </p:txBody>
      </p:sp>
      <p:sp>
        <p:nvSpPr>
          <p:cNvPr id="17" name="Hexagon 16">
            <a:extLst>
              <a:ext uri="{FF2B5EF4-FFF2-40B4-BE49-F238E27FC236}">
                <a16:creationId xmlns:a16="http://schemas.microsoft.com/office/drawing/2014/main" id="{B1DE62B1-A0BF-1EEB-7481-C7162F9008F3}"/>
              </a:ext>
            </a:extLst>
          </p:cNvPr>
          <p:cNvSpPr/>
          <p:nvPr/>
        </p:nvSpPr>
        <p:spPr>
          <a:xfrm>
            <a:off x="1865290" y="1579099"/>
            <a:ext cx="1309255" cy="1149928"/>
          </a:xfrm>
          <a:prstGeom prst="hexagon">
            <a:avLst/>
          </a:prstGeom>
          <a:solidFill>
            <a:srgbClr val="223C8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SIB Loan</a:t>
            </a:r>
          </a:p>
        </p:txBody>
      </p:sp>
      <p:sp>
        <p:nvSpPr>
          <p:cNvPr id="19" name="Hexagon 18">
            <a:extLst>
              <a:ext uri="{FF2B5EF4-FFF2-40B4-BE49-F238E27FC236}">
                <a16:creationId xmlns:a16="http://schemas.microsoft.com/office/drawing/2014/main" id="{347CA1FC-F5AD-3CBE-3241-070DF9C581DD}"/>
              </a:ext>
            </a:extLst>
          </p:cNvPr>
          <p:cNvSpPr/>
          <p:nvPr/>
        </p:nvSpPr>
        <p:spPr>
          <a:xfrm>
            <a:off x="1865289" y="3982863"/>
            <a:ext cx="1309255" cy="1149928"/>
          </a:xfrm>
          <a:prstGeom prst="hexagon">
            <a:avLst/>
          </a:prstGeom>
          <a:solidFill>
            <a:srgbClr val="223C8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Local Match</a:t>
            </a:r>
          </a:p>
        </p:txBody>
      </p:sp>
      <p:sp>
        <p:nvSpPr>
          <p:cNvPr id="29" name="Hexagon 28">
            <a:extLst>
              <a:ext uri="{FF2B5EF4-FFF2-40B4-BE49-F238E27FC236}">
                <a16:creationId xmlns:a16="http://schemas.microsoft.com/office/drawing/2014/main" id="{49C8F1DC-A4D2-9FE4-493F-445572469C78}"/>
              </a:ext>
            </a:extLst>
          </p:cNvPr>
          <p:cNvSpPr/>
          <p:nvPr/>
        </p:nvSpPr>
        <p:spPr>
          <a:xfrm>
            <a:off x="798765" y="969499"/>
            <a:ext cx="1309255" cy="1149928"/>
          </a:xfrm>
          <a:prstGeom prst="hexagon">
            <a:avLst/>
          </a:prstGeom>
          <a:solidFill>
            <a:srgbClr val="223C8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Grant</a:t>
            </a:r>
          </a:p>
        </p:txBody>
      </p:sp>
      <p:sp>
        <p:nvSpPr>
          <p:cNvPr id="31" name="Hexagon 30">
            <a:extLst>
              <a:ext uri="{FF2B5EF4-FFF2-40B4-BE49-F238E27FC236}">
                <a16:creationId xmlns:a16="http://schemas.microsoft.com/office/drawing/2014/main" id="{1EE1F521-BB8F-CD95-3755-55AC5DE5B443}"/>
              </a:ext>
            </a:extLst>
          </p:cNvPr>
          <p:cNvSpPr/>
          <p:nvPr/>
        </p:nvSpPr>
        <p:spPr>
          <a:xfrm>
            <a:off x="798765" y="4575145"/>
            <a:ext cx="1309255" cy="1149928"/>
          </a:xfrm>
          <a:prstGeom prst="hexagon">
            <a:avLst/>
          </a:prstGeom>
          <a:solidFill>
            <a:srgbClr val="223C8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TRAC</a:t>
            </a:r>
          </a:p>
        </p:txBody>
      </p:sp>
      <p:pic>
        <p:nvPicPr>
          <p:cNvPr id="4" name="Picture 3">
            <a:extLst>
              <a:ext uri="{FF2B5EF4-FFF2-40B4-BE49-F238E27FC236}">
                <a16:creationId xmlns:a16="http://schemas.microsoft.com/office/drawing/2014/main" id="{EDC3F641-4BB0-81FD-CB28-CF8C5526EE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2514" y="5223"/>
            <a:ext cx="8599486" cy="6858000"/>
          </a:xfrm>
          <a:prstGeom prst="rect">
            <a:avLst/>
          </a:prstGeom>
        </p:spPr>
      </p:pic>
    </p:spTree>
    <p:extLst>
      <p:ext uri="{BB962C8B-B14F-4D97-AF65-F5344CB8AC3E}">
        <p14:creationId xmlns:p14="http://schemas.microsoft.com/office/powerpoint/2010/main" val="2844239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DB918611-542D-F787-5029-1D2E30B77BEB}"/>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7148609-7030-FFC3-DD21-2148E9A965F8}"/>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D9CE19E4-3469-AE24-2399-8DDF516FF1D1}"/>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Mason-Morrow-</a:t>
            </a:r>
            <a:r>
              <a:rPr lang="en-US" sz="3200" b="1" dirty="0" err="1">
                <a:solidFill>
                  <a:srgbClr val="DFDFDF"/>
                </a:solidFill>
              </a:rPr>
              <a:t>Millgrove</a:t>
            </a:r>
            <a:r>
              <a:rPr lang="en-US" sz="3200" b="1" dirty="0">
                <a:solidFill>
                  <a:srgbClr val="DFDFDF"/>
                </a:solidFill>
              </a:rPr>
              <a:t> Road Bridge Replacement</a:t>
            </a:r>
            <a:endParaRPr lang="en-US" sz="3200" dirty="0">
              <a:solidFill>
                <a:srgbClr val="DFDFDF"/>
              </a:solidFill>
            </a:endParaRPr>
          </a:p>
        </p:txBody>
      </p:sp>
      <p:sp>
        <p:nvSpPr>
          <p:cNvPr id="2" name="Title 1">
            <a:extLst>
              <a:ext uri="{FF2B5EF4-FFF2-40B4-BE49-F238E27FC236}">
                <a16:creationId xmlns:a16="http://schemas.microsoft.com/office/drawing/2014/main" id="{EA3DD2E9-4B8B-B791-367F-0F42565D8DF5}"/>
              </a:ext>
            </a:extLst>
          </p:cNvPr>
          <p:cNvSpPr>
            <a:spLocks noGrp="1"/>
          </p:cNvSpPr>
          <p:nvPr>
            <p:ph type="title"/>
          </p:nvPr>
        </p:nvSpPr>
        <p:spPr>
          <a:xfrm>
            <a:off x="547375" y="1028840"/>
            <a:ext cx="6026665" cy="456206"/>
          </a:xfrm>
          <a:noFill/>
          <a:ln>
            <a:noFill/>
          </a:ln>
        </p:spPr>
        <p:txBody>
          <a:bodyPr>
            <a:noAutofit/>
          </a:bodyPr>
          <a:lstStyle/>
          <a:p>
            <a:r>
              <a:rPr lang="en-US" sz="2800" dirty="0">
                <a:solidFill>
                  <a:srgbClr val="223C87"/>
                </a:solidFill>
              </a:rPr>
              <a:t>ODOT’s Office of Jobs &amp; Commerce</a:t>
            </a:r>
          </a:p>
        </p:txBody>
      </p:sp>
      <p:sp>
        <p:nvSpPr>
          <p:cNvPr id="3" name="TextBox 2">
            <a:extLst>
              <a:ext uri="{FF2B5EF4-FFF2-40B4-BE49-F238E27FC236}">
                <a16:creationId xmlns:a16="http://schemas.microsoft.com/office/drawing/2014/main" id="{C1DB851C-7241-DB75-8152-0821BCD19F6B}"/>
              </a:ext>
            </a:extLst>
          </p:cNvPr>
          <p:cNvSpPr txBox="1"/>
          <p:nvPr/>
        </p:nvSpPr>
        <p:spPr>
          <a:xfrm>
            <a:off x="547375" y="1599486"/>
            <a:ext cx="5614530" cy="4801314"/>
          </a:xfrm>
          <a:prstGeom prst="rect">
            <a:avLst/>
          </a:prstGeom>
          <a:noFill/>
        </p:spPr>
        <p:txBody>
          <a:bodyPr wrap="square" rtlCol="0">
            <a:spAutoFit/>
          </a:bodyPr>
          <a:lstStyle/>
          <a:p>
            <a:pPr marL="285750" indent="-285750">
              <a:buFont typeface="Arial" panose="020B0604020202020204" pitchFamily="34" charset="0"/>
              <a:buChar char="•"/>
            </a:pPr>
            <a:r>
              <a:rPr lang="en-US" sz="1400" dirty="0">
                <a:solidFill>
                  <a:srgbClr val="223C87"/>
                </a:solidFill>
              </a:rPr>
              <a:t>WCEO connected with our Regional Manager of ODOT’s Jobs &amp; Commerce</a:t>
            </a:r>
          </a:p>
          <a:p>
            <a:pPr marL="285750" indent="-285750">
              <a:buFont typeface="Arial" panose="020B0604020202020204" pitchFamily="34" charset="0"/>
              <a:buChar char="•"/>
            </a:pPr>
            <a:endParaRPr lang="en-US" sz="1000" dirty="0">
              <a:solidFill>
                <a:srgbClr val="223C87"/>
              </a:solidFill>
            </a:endParaRPr>
          </a:p>
          <a:p>
            <a:pPr marL="285750" indent="-285750">
              <a:buFont typeface="Arial" panose="020B0604020202020204" pitchFamily="34" charset="0"/>
              <a:buChar char="•"/>
            </a:pPr>
            <a:r>
              <a:rPr lang="en-US" sz="1400" dirty="0">
                <a:solidFill>
                  <a:srgbClr val="223C87"/>
                </a:solidFill>
              </a:rPr>
              <a:t>We answered a few questions by email and provided a construction cost estimate</a:t>
            </a:r>
          </a:p>
          <a:p>
            <a:pPr marL="285750" indent="-285750">
              <a:buFont typeface="Arial" panose="020B0604020202020204" pitchFamily="34" charset="0"/>
              <a:buChar char="•"/>
            </a:pPr>
            <a:endParaRPr lang="en-US" sz="1000" dirty="0">
              <a:solidFill>
                <a:srgbClr val="223C87"/>
              </a:solidFill>
            </a:endParaRPr>
          </a:p>
          <a:p>
            <a:pPr marL="285750" indent="-285750">
              <a:buFont typeface="Arial" panose="020B0604020202020204" pitchFamily="34" charset="0"/>
              <a:buChar char="•"/>
            </a:pPr>
            <a:r>
              <a:rPr lang="en-US" sz="1400" dirty="0">
                <a:solidFill>
                  <a:srgbClr val="223C87"/>
                </a:solidFill>
              </a:rPr>
              <a:t>Entire process was quick and painless</a:t>
            </a:r>
          </a:p>
          <a:p>
            <a:endParaRPr lang="en-US" sz="1000" dirty="0">
              <a:solidFill>
                <a:srgbClr val="223C87"/>
              </a:solidFill>
            </a:endParaRPr>
          </a:p>
          <a:p>
            <a:pPr marL="285750" indent="-285750">
              <a:buFont typeface="Arial" panose="020B0604020202020204" pitchFamily="34" charset="0"/>
              <a:buChar char="•"/>
            </a:pPr>
            <a:r>
              <a:rPr lang="en-US" sz="1400" dirty="0">
                <a:solidFill>
                  <a:srgbClr val="223C87"/>
                </a:solidFill>
              </a:rPr>
              <a:t>Within two months we received the Award Letter for roadway and bridge portion of work, as shared use path work was not eligible</a:t>
            </a:r>
          </a:p>
          <a:p>
            <a:pPr marL="285750" indent="-285750">
              <a:buFont typeface="Arial" panose="020B0604020202020204" pitchFamily="34" charset="0"/>
              <a:buChar char="•"/>
            </a:pPr>
            <a:endParaRPr lang="en-US" sz="1000" dirty="0">
              <a:solidFill>
                <a:srgbClr val="223C87"/>
              </a:solidFill>
            </a:endParaRPr>
          </a:p>
          <a:p>
            <a:pPr marL="285750" indent="-285750">
              <a:buFont typeface="Arial" panose="020B0604020202020204" pitchFamily="34" charset="0"/>
              <a:buChar char="•"/>
            </a:pPr>
            <a:r>
              <a:rPr lang="en-US" sz="1400" dirty="0">
                <a:solidFill>
                  <a:srgbClr val="223C87"/>
                </a:solidFill>
              </a:rPr>
              <a:t>ODOT was barely involved in the project with this type of state grant </a:t>
            </a:r>
          </a:p>
          <a:p>
            <a:pPr marL="285750" indent="-285750">
              <a:buFont typeface="Arial" panose="020B0604020202020204" pitchFamily="34" charset="0"/>
              <a:buChar char="•"/>
            </a:pPr>
            <a:endParaRPr lang="en-US" sz="1000" dirty="0">
              <a:solidFill>
                <a:srgbClr val="223C87"/>
              </a:solidFill>
            </a:endParaRPr>
          </a:p>
          <a:p>
            <a:pPr marL="285750" indent="-285750">
              <a:buFont typeface="Arial" panose="020B0604020202020204" pitchFamily="34" charset="0"/>
              <a:buChar char="•"/>
            </a:pPr>
            <a:r>
              <a:rPr lang="en-US" sz="1400" dirty="0">
                <a:solidFill>
                  <a:srgbClr val="223C87"/>
                </a:solidFill>
              </a:rPr>
              <a:t>We provided copies of Contractor pay estimates and proof of our payments for state reimbursement</a:t>
            </a:r>
          </a:p>
          <a:p>
            <a:pPr marL="285750" indent="-285750">
              <a:buFont typeface="Arial" panose="020B0604020202020204" pitchFamily="34" charset="0"/>
              <a:buChar char="•"/>
            </a:pPr>
            <a:endParaRPr lang="en-US" sz="1000" dirty="0">
              <a:solidFill>
                <a:srgbClr val="223C87"/>
              </a:solidFill>
            </a:endParaRPr>
          </a:p>
          <a:p>
            <a:pPr marL="285750" indent="-285750">
              <a:buFont typeface="Arial" panose="020B0604020202020204" pitchFamily="34" charset="0"/>
              <a:buChar char="•"/>
            </a:pPr>
            <a:r>
              <a:rPr lang="en-US" sz="1400" dirty="0">
                <a:solidFill>
                  <a:srgbClr val="223C87"/>
                </a:solidFill>
              </a:rPr>
              <a:t>Jobs &amp; Commerce grants can only be used when there are new or retained jobs in a JobsOhio industry sector and a capital investment is being made by the company</a:t>
            </a:r>
          </a:p>
          <a:p>
            <a:pPr marL="285750" indent="-285750">
              <a:buFont typeface="Arial" panose="020B0604020202020204" pitchFamily="34" charset="0"/>
              <a:buChar char="•"/>
            </a:pPr>
            <a:endParaRPr lang="en-US" sz="1000" dirty="0">
              <a:solidFill>
                <a:srgbClr val="223C87"/>
              </a:solidFill>
            </a:endParaRPr>
          </a:p>
          <a:p>
            <a:pPr marL="285750" indent="-285750">
              <a:buFont typeface="Arial" panose="020B0604020202020204" pitchFamily="34" charset="0"/>
              <a:buChar char="•"/>
            </a:pPr>
            <a:r>
              <a:rPr lang="en-US" sz="1400" dirty="0">
                <a:solidFill>
                  <a:srgbClr val="223C87"/>
                </a:solidFill>
              </a:rPr>
              <a:t>Projects can’t be related to residential or retail</a:t>
            </a:r>
          </a:p>
          <a:p>
            <a:pPr marL="285750" indent="-285750">
              <a:buFont typeface="Arial" panose="020B0604020202020204" pitchFamily="34" charset="0"/>
              <a:buChar char="•"/>
            </a:pPr>
            <a:endParaRPr lang="en-US" sz="1000" dirty="0">
              <a:solidFill>
                <a:srgbClr val="223C87"/>
              </a:solidFill>
            </a:endParaRPr>
          </a:p>
          <a:p>
            <a:pPr marL="285750" indent="-285750">
              <a:buFont typeface="Arial" panose="020B0604020202020204" pitchFamily="34" charset="0"/>
              <a:buChar char="•"/>
            </a:pPr>
            <a:r>
              <a:rPr lang="en-US" sz="1500" dirty="0">
                <a:solidFill>
                  <a:srgbClr val="223C87"/>
                </a:solidFill>
              </a:rPr>
              <a:t>Each ODOT District has a regional manager that can help discuss projects and determine eligibility</a:t>
            </a:r>
          </a:p>
        </p:txBody>
      </p:sp>
      <p:pic>
        <p:nvPicPr>
          <p:cNvPr id="5" name="Picture 4">
            <a:extLst>
              <a:ext uri="{FF2B5EF4-FFF2-40B4-BE49-F238E27FC236}">
                <a16:creationId xmlns:a16="http://schemas.microsoft.com/office/drawing/2014/main" id="{FA280B64-926C-73BB-52F3-9490E3854E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68491" y="918337"/>
            <a:ext cx="4523508" cy="5486628"/>
          </a:xfrm>
          <a:prstGeom prst="rect">
            <a:avLst/>
          </a:prstGeom>
        </p:spPr>
      </p:pic>
      <p:pic>
        <p:nvPicPr>
          <p:cNvPr id="6" name="Picture 5">
            <a:extLst>
              <a:ext uri="{FF2B5EF4-FFF2-40B4-BE49-F238E27FC236}">
                <a16:creationId xmlns:a16="http://schemas.microsoft.com/office/drawing/2014/main" id="{A3FA2CBD-C589-C000-3993-78DCE512AEBC}"/>
              </a:ext>
            </a:extLst>
          </p:cNvPr>
          <p:cNvPicPr>
            <a:picLocks noChangeAspect="1"/>
          </p:cNvPicPr>
          <p:nvPr/>
        </p:nvPicPr>
        <p:blipFill>
          <a:blip r:embed="rId3"/>
          <a:stretch>
            <a:fillRect/>
          </a:stretch>
        </p:blipFill>
        <p:spPr>
          <a:xfrm>
            <a:off x="11337131" y="33870"/>
            <a:ext cx="706270" cy="846660"/>
          </a:xfrm>
          <a:prstGeom prst="rect">
            <a:avLst/>
          </a:prstGeom>
        </p:spPr>
      </p:pic>
    </p:spTree>
    <p:extLst>
      <p:ext uri="{BB962C8B-B14F-4D97-AF65-F5344CB8AC3E}">
        <p14:creationId xmlns:p14="http://schemas.microsoft.com/office/powerpoint/2010/main" val="3696884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AA20BB9B-F658-67B6-1F02-73F701C267DB}"/>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9291C36-717D-8708-7A0D-F26B00A928F8}"/>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738F264E-58BB-15D0-453A-909C1520C3D7}"/>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Franklin County </a:t>
            </a:r>
            <a:endParaRPr lang="en-US" sz="3200" dirty="0">
              <a:solidFill>
                <a:srgbClr val="DFDFDF"/>
              </a:solidFill>
            </a:endParaRPr>
          </a:p>
        </p:txBody>
      </p:sp>
      <p:sp>
        <p:nvSpPr>
          <p:cNvPr id="3" name="Title 1">
            <a:extLst>
              <a:ext uri="{FF2B5EF4-FFF2-40B4-BE49-F238E27FC236}">
                <a16:creationId xmlns:a16="http://schemas.microsoft.com/office/drawing/2014/main" id="{453156D0-637D-CEF3-D21A-DB5DE2870A12}"/>
              </a:ext>
            </a:extLst>
          </p:cNvPr>
          <p:cNvSpPr txBox="1">
            <a:spLocks/>
          </p:cNvSpPr>
          <p:nvPr/>
        </p:nvSpPr>
        <p:spPr>
          <a:xfrm>
            <a:off x="60960" y="1439975"/>
            <a:ext cx="7827818" cy="4678885"/>
          </a:xfrm>
          <a:prstGeom prst="rect">
            <a:avLst/>
          </a:prstGeom>
        </p:spPr>
        <p:txBody>
          <a:bodyPr vert="horz" lIns="228600" tIns="45720" rIns="91440" bIns="45720" rtlCol="0" anchor="t">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rgbClr val="152555"/>
                </a:solidFill>
              </a:rPr>
              <a:t>County Engineer</a:t>
            </a:r>
            <a:br>
              <a:rPr lang="en-US" sz="2800" dirty="0">
                <a:solidFill>
                  <a:srgbClr val="152555"/>
                </a:solidFill>
              </a:rPr>
            </a:br>
            <a:br>
              <a:rPr lang="en-US" sz="1900" dirty="0">
                <a:solidFill>
                  <a:srgbClr val="152555"/>
                </a:solidFill>
              </a:rPr>
            </a:br>
            <a:r>
              <a:rPr lang="en-US" sz="2400" dirty="0">
                <a:solidFill>
                  <a:srgbClr val="152555"/>
                </a:solidFill>
              </a:rPr>
              <a:t>Adam W. Fowler, P.E., P.S.</a:t>
            </a:r>
          </a:p>
          <a:p>
            <a:endParaRPr lang="en-US" sz="2400" b="1" dirty="0">
              <a:solidFill>
                <a:srgbClr val="152555"/>
              </a:solidFill>
            </a:endParaRPr>
          </a:p>
          <a:p>
            <a:endParaRPr lang="en-US" sz="2400" b="1" dirty="0">
              <a:solidFill>
                <a:srgbClr val="152555"/>
              </a:solidFill>
            </a:endParaRPr>
          </a:p>
          <a:p>
            <a:r>
              <a:rPr lang="en-US" sz="2800" b="1" dirty="0">
                <a:solidFill>
                  <a:srgbClr val="152555"/>
                </a:solidFill>
              </a:rPr>
              <a:t>Maintenance Responsibility</a:t>
            </a:r>
            <a:br>
              <a:rPr lang="en-US" sz="2800" dirty="0">
                <a:solidFill>
                  <a:srgbClr val="152555"/>
                </a:solidFill>
              </a:rPr>
            </a:br>
            <a:br>
              <a:rPr lang="en-US" sz="1900" dirty="0">
                <a:solidFill>
                  <a:srgbClr val="152555"/>
                </a:solidFill>
              </a:rPr>
            </a:br>
            <a:r>
              <a:rPr lang="en-US" sz="1900" dirty="0">
                <a:solidFill>
                  <a:srgbClr val="152555"/>
                </a:solidFill>
              </a:rPr>
              <a:t>+</a:t>
            </a:r>
            <a:r>
              <a:rPr lang="en-US" sz="2600" dirty="0">
                <a:solidFill>
                  <a:srgbClr val="152555"/>
                </a:solidFill>
              </a:rPr>
              <a:t>1.3M</a:t>
            </a:r>
            <a:r>
              <a:rPr lang="en-US" sz="2300" dirty="0">
                <a:solidFill>
                  <a:srgbClr val="152555"/>
                </a:solidFill>
              </a:rPr>
              <a:t>         </a:t>
            </a:r>
            <a:r>
              <a:rPr lang="en-US" sz="2600" dirty="0">
                <a:solidFill>
                  <a:srgbClr val="152555"/>
                </a:solidFill>
              </a:rPr>
              <a:t>Population</a:t>
            </a:r>
          </a:p>
          <a:p>
            <a:endParaRPr lang="en-US" sz="1900" dirty="0">
              <a:solidFill>
                <a:srgbClr val="152555"/>
              </a:solidFill>
            </a:endParaRPr>
          </a:p>
          <a:p>
            <a:r>
              <a:rPr lang="en-US" sz="2400" dirty="0">
                <a:solidFill>
                  <a:srgbClr val="152555"/>
                </a:solidFill>
              </a:rPr>
              <a:t>850	Lane Miles of Roadway</a:t>
            </a:r>
            <a:br>
              <a:rPr lang="en-US" sz="2400" dirty="0">
                <a:solidFill>
                  <a:srgbClr val="152555"/>
                </a:solidFill>
              </a:rPr>
            </a:br>
            <a:br>
              <a:rPr lang="en-US" sz="2400" dirty="0">
                <a:solidFill>
                  <a:srgbClr val="152555"/>
                </a:solidFill>
              </a:rPr>
            </a:br>
            <a:r>
              <a:rPr lang="en-US" sz="2400" dirty="0">
                <a:solidFill>
                  <a:srgbClr val="152555"/>
                </a:solidFill>
              </a:rPr>
              <a:t>357	Bridges</a:t>
            </a:r>
          </a:p>
          <a:p>
            <a:pPr defTabSz="685800"/>
            <a:endParaRPr lang="en-US" sz="2400" dirty="0">
              <a:solidFill>
                <a:srgbClr val="152555"/>
              </a:solidFill>
            </a:endParaRPr>
          </a:p>
          <a:p>
            <a:pPr defTabSz="685800"/>
            <a:br>
              <a:rPr lang="en-US" sz="2400" dirty="0">
                <a:solidFill>
                  <a:srgbClr val="152555"/>
                </a:solidFill>
              </a:rPr>
            </a:br>
            <a:r>
              <a:rPr lang="en-US" sz="2800" b="1" dirty="0">
                <a:solidFill>
                  <a:srgbClr val="152555"/>
                </a:solidFill>
              </a:rPr>
              <a:t>Current Bridge Projects With Outside Funding</a:t>
            </a:r>
            <a:br>
              <a:rPr lang="en-US" sz="2800" dirty="0">
                <a:solidFill>
                  <a:srgbClr val="152555"/>
                </a:solidFill>
              </a:rPr>
            </a:br>
            <a:br>
              <a:rPr lang="en-US" sz="1900" dirty="0">
                <a:solidFill>
                  <a:srgbClr val="152555"/>
                </a:solidFill>
              </a:rPr>
            </a:br>
            <a:r>
              <a:rPr lang="en-US" sz="2400" dirty="0">
                <a:solidFill>
                  <a:srgbClr val="152555"/>
                </a:solidFill>
              </a:rPr>
              <a:t>4	Local Major Bridge Program</a:t>
            </a:r>
            <a:br>
              <a:rPr lang="en-US" sz="2400" dirty="0">
                <a:solidFill>
                  <a:srgbClr val="152555"/>
                </a:solidFill>
              </a:rPr>
            </a:br>
            <a:br>
              <a:rPr lang="en-US" sz="2400" dirty="0">
                <a:solidFill>
                  <a:srgbClr val="152555"/>
                </a:solidFill>
              </a:rPr>
            </a:br>
            <a:r>
              <a:rPr lang="en-US" sz="2400" dirty="0">
                <a:solidFill>
                  <a:srgbClr val="152555"/>
                </a:solidFill>
              </a:rPr>
              <a:t>3	Ohio Publics Works (OPWC)</a:t>
            </a:r>
            <a:br>
              <a:rPr lang="en-US" sz="2400" dirty="0">
                <a:solidFill>
                  <a:srgbClr val="152555"/>
                </a:solidFill>
              </a:rPr>
            </a:br>
            <a:br>
              <a:rPr lang="en-US" sz="2400" dirty="0">
                <a:solidFill>
                  <a:srgbClr val="152555"/>
                </a:solidFill>
              </a:rPr>
            </a:br>
            <a:r>
              <a:rPr lang="en-US" sz="2400" dirty="0">
                <a:solidFill>
                  <a:srgbClr val="152555"/>
                </a:solidFill>
              </a:rPr>
              <a:t>1	MORPC Attributable Funding</a:t>
            </a:r>
            <a:br>
              <a:rPr lang="en-US" sz="2400" dirty="0">
                <a:solidFill>
                  <a:srgbClr val="152555"/>
                </a:solidFill>
              </a:rPr>
            </a:br>
            <a:br>
              <a:rPr lang="en-US" sz="2400" dirty="0">
                <a:solidFill>
                  <a:srgbClr val="152555"/>
                </a:solidFill>
              </a:rPr>
            </a:br>
            <a:r>
              <a:rPr lang="en-US" sz="2400" dirty="0">
                <a:solidFill>
                  <a:srgbClr val="152555"/>
                </a:solidFill>
              </a:rPr>
              <a:t>2	Local Bridge Program (LBR/BFP) </a:t>
            </a:r>
          </a:p>
          <a:p>
            <a:pPr defTabSz="685800"/>
            <a:endParaRPr lang="en-US" sz="2400" dirty="0">
              <a:solidFill>
                <a:srgbClr val="152555"/>
              </a:solidFill>
            </a:endParaRPr>
          </a:p>
          <a:p>
            <a:pPr defTabSz="685800"/>
            <a:r>
              <a:rPr lang="en-US" sz="2400" dirty="0">
                <a:solidFill>
                  <a:srgbClr val="152555"/>
                </a:solidFill>
              </a:rPr>
              <a:t>	Credit Bridge</a:t>
            </a:r>
          </a:p>
        </p:txBody>
      </p:sp>
      <p:pic>
        <p:nvPicPr>
          <p:cNvPr id="5" name="Picture 4">
            <a:extLst>
              <a:ext uri="{FF2B5EF4-FFF2-40B4-BE49-F238E27FC236}">
                <a16:creationId xmlns:a16="http://schemas.microsoft.com/office/drawing/2014/main" id="{2E6FA0D5-F1E0-E2FF-A692-AC41293DA2E0}"/>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rcRect/>
          <a:stretch/>
        </p:blipFill>
        <p:spPr>
          <a:xfrm>
            <a:off x="10826744" y="114300"/>
            <a:ext cx="685800" cy="685800"/>
          </a:xfrm>
          <a:prstGeom prst="rect">
            <a:avLst/>
          </a:prstGeom>
        </p:spPr>
      </p:pic>
      <p:sp>
        <p:nvSpPr>
          <p:cNvPr id="7" name="TextBox 6">
            <a:extLst>
              <a:ext uri="{FF2B5EF4-FFF2-40B4-BE49-F238E27FC236}">
                <a16:creationId xmlns:a16="http://schemas.microsoft.com/office/drawing/2014/main" id="{2C708CDA-9648-155F-5410-A71A52671311}"/>
              </a:ext>
            </a:extLst>
          </p:cNvPr>
          <p:cNvSpPr txBox="1"/>
          <p:nvPr/>
        </p:nvSpPr>
        <p:spPr>
          <a:xfrm>
            <a:off x="4167442" y="4463918"/>
            <a:ext cx="2416238" cy="954107"/>
          </a:xfrm>
          <a:prstGeom prst="rect">
            <a:avLst/>
          </a:prstGeom>
          <a:noFill/>
          <a:ln w="19050">
            <a:solidFill>
              <a:srgbClr val="002060"/>
            </a:solidFill>
          </a:ln>
        </p:spPr>
        <p:txBody>
          <a:bodyPr wrap="square" rtlCol="0">
            <a:spAutoFit/>
          </a:bodyPr>
          <a:lstStyle/>
          <a:p>
            <a:pPr algn="ctr"/>
            <a:r>
              <a:rPr lang="en-US" sz="2000" b="1" dirty="0">
                <a:solidFill>
                  <a:srgbClr val="152555"/>
                </a:solidFill>
              </a:rPr>
              <a:t>$35 million</a:t>
            </a:r>
            <a:endParaRPr lang="en-US" dirty="0">
              <a:solidFill>
                <a:srgbClr val="152555"/>
              </a:solidFill>
            </a:endParaRPr>
          </a:p>
          <a:p>
            <a:pPr algn="ctr"/>
            <a:r>
              <a:rPr lang="en-US" dirty="0">
                <a:solidFill>
                  <a:srgbClr val="152555"/>
                </a:solidFill>
              </a:rPr>
              <a:t>In Current Bridge Funding</a:t>
            </a:r>
          </a:p>
        </p:txBody>
      </p:sp>
      <p:sp>
        <p:nvSpPr>
          <p:cNvPr id="10" name="Flowchart: Manual Input 9">
            <a:extLst>
              <a:ext uri="{FF2B5EF4-FFF2-40B4-BE49-F238E27FC236}">
                <a16:creationId xmlns:a16="http://schemas.microsoft.com/office/drawing/2014/main" id="{65933CE5-3CD2-EC43-8FF2-674C988ED80C}"/>
              </a:ext>
            </a:extLst>
          </p:cNvPr>
          <p:cNvSpPr/>
          <p:nvPr/>
        </p:nvSpPr>
        <p:spPr>
          <a:xfrm rot="5400000" flipV="1">
            <a:off x="6838949" y="1047750"/>
            <a:ext cx="5486400" cy="5219700"/>
          </a:xfrm>
          <a:prstGeom prst="flowChartManualInput">
            <a:avLst/>
          </a:prstGeom>
          <a:blipFill>
            <a:blip r:embed="rId4">
              <a:alphaModFix amt="90000"/>
              <a:extLst>
                <a:ext uri="{28A0092B-C50C-407E-A947-70E740481C1C}">
                  <a14:useLocalDpi xmlns:a14="http://schemas.microsoft.com/office/drawing/2010/main" val="0"/>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0996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BAD973E7-DC25-EE77-AED9-BAA5F5DAD43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CA9BC1B3-B14C-E090-3370-66F02F3063F6}"/>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ABA4137E-E82A-2170-1EE3-90BB729566A8}"/>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Franklin County Budget</a:t>
            </a:r>
            <a:endParaRPr lang="en-US" sz="3200" dirty="0">
              <a:solidFill>
                <a:srgbClr val="DFDFDF"/>
              </a:solidFill>
            </a:endParaRPr>
          </a:p>
        </p:txBody>
      </p:sp>
      <p:pic>
        <p:nvPicPr>
          <p:cNvPr id="5" name="Picture 4">
            <a:extLst>
              <a:ext uri="{FF2B5EF4-FFF2-40B4-BE49-F238E27FC236}">
                <a16:creationId xmlns:a16="http://schemas.microsoft.com/office/drawing/2014/main" id="{10391A98-8F1A-7734-55D5-14F33A3E97A6}"/>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rcRect/>
          <a:stretch/>
        </p:blipFill>
        <p:spPr>
          <a:xfrm>
            <a:off x="10826744" y="114300"/>
            <a:ext cx="685800" cy="685800"/>
          </a:xfrm>
          <a:prstGeom prst="rect">
            <a:avLst/>
          </a:prstGeom>
        </p:spPr>
      </p:pic>
      <p:graphicFrame>
        <p:nvGraphicFramePr>
          <p:cNvPr id="4" name="Chart 3">
            <a:extLst>
              <a:ext uri="{FF2B5EF4-FFF2-40B4-BE49-F238E27FC236}">
                <a16:creationId xmlns:a16="http://schemas.microsoft.com/office/drawing/2014/main" id="{200A8029-2E67-4FF4-EE63-09AE8B9A79B3}"/>
              </a:ext>
            </a:extLst>
          </p:cNvPr>
          <p:cNvGraphicFramePr>
            <a:graphicFrameLocks/>
          </p:cNvGraphicFramePr>
          <p:nvPr>
            <p:extLst>
              <p:ext uri="{D42A27DB-BD31-4B8C-83A1-F6EECF244321}">
                <p14:modId xmlns:p14="http://schemas.microsoft.com/office/powerpoint/2010/main" val="2428111191"/>
              </p:ext>
            </p:extLst>
          </p:nvPr>
        </p:nvGraphicFramePr>
        <p:xfrm>
          <a:off x="5062251" y="1059084"/>
          <a:ext cx="3292793" cy="490442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6031A19E-B430-7707-DDDE-F47200C978DF}"/>
              </a:ext>
            </a:extLst>
          </p:cNvPr>
          <p:cNvGraphicFramePr>
            <a:graphicFrameLocks/>
          </p:cNvGraphicFramePr>
          <p:nvPr>
            <p:extLst>
              <p:ext uri="{D42A27DB-BD31-4B8C-83A1-F6EECF244321}">
                <p14:modId xmlns:p14="http://schemas.microsoft.com/office/powerpoint/2010/main" val="3587744861"/>
              </p:ext>
            </p:extLst>
          </p:nvPr>
        </p:nvGraphicFramePr>
        <p:xfrm>
          <a:off x="8602694" y="1059084"/>
          <a:ext cx="3252788" cy="4904424"/>
        </p:xfrm>
        <a:graphic>
          <a:graphicData uri="http://schemas.openxmlformats.org/drawingml/2006/chart">
            <c:chart xmlns:c="http://schemas.openxmlformats.org/drawingml/2006/chart" xmlns:r="http://schemas.openxmlformats.org/officeDocument/2006/relationships" r:id="rId5"/>
          </a:graphicData>
        </a:graphic>
      </p:graphicFrame>
      <p:sp>
        <p:nvSpPr>
          <p:cNvPr id="12" name="TextBox 11">
            <a:extLst>
              <a:ext uri="{FF2B5EF4-FFF2-40B4-BE49-F238E27FC236}">
                <a16:creationId xmlns:a16="http://schemas.microsoft.com/office/drawing/2014/main" id="{ED5472E7-AA9D-DA29-52B9-36E4674EC7E5}"/>
              </a:ext>
            </a:extLst>
          </p:cNvPr>
          <p:cNvSpPr txBox="1"/>
          <p:nvPr/>
        </p:nvSpPr>
        <p:spPr>
          <a:xfrm>
            <a:off x="850366" y="2147274"/>
            <a:ext cx="3310202" cy="892552"/>
          </a:xfrm>
          <a:prstGeom prst="rect">
            <a:avLst/>
          </a:prstGeom>
          <a:noFill/>
        </p:spPr>
        <p:txBody>
          <a:bodyPr wrap="none" rtlCol="0">
            <a:spAutoFit/>
          </a:bodyPr>
          <a:lstStyle/>
          <a:p>
            <a:pPr algn="ctr"/>
            <a:r>
              <a:rPr lang="en-US" sz="2800" b="1" dirty="0">
                <a:solidFill>
                  <a:srgbClr val="152555"/>
                </a:solidFill>
              </a:rPr>
              <a:t>2025 Total Revenue</a:t>
            </a:r>
            <a:endParaRPr lang="en-US" sz="2800" dirty="0">
              <a:solidFill>
                <a:srgbClr val="152555"/>
              </a:solidFill>
            </a:endParaRPr>
          </a:p>
          <a:p>
            <a:pPr algn="ctr"/>
            <a:r>
              <a:rPr lang="en-US" sz="2400" dirty="0">
                <a:solidFill>
                  <a:srgbClr val="152555"/>
                </a:solidFill>
              </a:rPr>
              <a:t>$68,494,146</a:t>
            </a:r>
          </a:p>
        </p:txBody>
      </p:sp>
      <p:sp>
        <p:nvSpPr>
          <p:cNvPr id="14" name="TextBox 13">
            <a:extLst>
              <a:ext uri="{FF2B5EF4-FFF2-40B4-BE49-F238E27FC236}">
                <a16:creationId xmlns:a16="http://schemas.microsoft.com/office/drawing/2014/main" id="{10AEE57F-E8E4-C87F-815E-BFFE7B92DB06}"/>
              </a:ext>
            </a:extLst>
          </p:cNvPr>
          <p:cNvSpPr txBox="1"/>
          <p:nvPr/>
        </p:nvSpPr>
        <p:spPr>
          <a:xfrm>
            <a:off x="479720" y="3818175"/>
            <a:ext cx="4051495" cy="892552"/>
          </a:xfrm>
          <a:prstGeom prst="rect">
            <a:avLst/>
          </a:prstGeom>
          <a:noFill/>
        </p:spPr>
        <p:txBody>
          <a:bodyPr wrap="none" rtlCol="0">
            <a:spAutoFit/>
          </a:bodyPr>
          <a:lstStyle/>
          <a:p>
            <a:pPr algn="ctr"/>
            <a:r>
              <a:rPr lang="en-US" sz="2800" b="1" dirty="0">
                <a:solidFill>
                  <a:srgbClr val="152555"/>
                </a:solidFill>
              </a:rPr>
              <a:t>2025 Total Expenditures</a:t>
            </a:r>
            <a:endParaRPr lang="en-US" sz="2800" dirty="0">
              <a:solidFill>
                <a:srgbClr val="152555"/>
              </a:solidFill>
            </a:endParaRPr>
          </a:p>
          <a:p>
            <a:pPr algn="ctr"/>
            <a:r>
              <a:rPr lang="en-US" sz="2400" dirty="0">
                <a:solidFill>
                  <a:srgbClr val="152555"/>
                </a:solidFill>
              </a:rPr>
              <a:t>$71,857,150</a:t>
            </a:r>
          </a:p>
        </p:txBody>
      </p:sp>
    </p:spTree>
    <p:extLst>
      <p:ext uri="{BB962C8B-B14F-4D97-AF65-F5344CB8AC3E}">
        <p14:creationId xmlns:p14="http://schemas.microsoft.com/office/powerpoint/2010/main" val="915493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FABFD076-2AE6-8782-E37C-F41A50BA454F}"/>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50950E39-1B1C-695A-84EE-FB60D06CBACA}"/>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9F0C1648-2436-2422-8D66-50FEDD07D229}"/>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Force Account Projects</a:t>
            </a:r>
            <a:endParaRPr lang="en-US" sz="3200" dirty="0">
              <a:solidFill>
                <a:srgbClr val="DFDFDF"/>
              </a:solidFill>
            </a:endParaRPr>
          </a:p>
        </p:txBody>
      </p:sp>
      <p:pic>
        <p:nvPicPr>
          <p:cNvPr id="5" name="Picture 4">
            <a:extLst>
              <a:ext uri="{FF2B5EF4-FFF2-40B4-BE49-F238E27FC236}">
                <a16:creationId xmlns:a16="http://schemas.microsoft.com/office/drawing/2014/main" id="{8075D310-43BE-1C78-7C41-E907A46122CF}"/>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rcRect/>
          <a:stretch/>
        </p:blipFill>
        <p:spPr>
          <a:xfrm>
            <a:off x="10826744" y="114300"/>
            <a:ext cx="685800" cy="685800"/>
          </a:xfrm>
          <a:prstGeom prst="rect">
            <a:avLst/>
          </a:prstGeom>
        </p:spPr>
      </p:pic>
      <p:sp>
        <p:nvSpPr>
          <p:cNvPr id="3" name="TextBox 2">
            <a:extLst>
              <a:ext uri="{FF2B5EF4-FFF2-40B4-BE49-F238E27FC236}">
                <a16:creationId xmlns:a16="http://schemas.microsoft.com/office/drawing/2014/main" id="{0489791A-1660-CE2C-7551-CA0B660EE906}"/>
              </a:ext>
            </a:extLst>
          </p:cNvPr>
          <p:cNvSpPr txBox="1"/>
          <p:nvPr/>
        </p:nvSpPr>
        <p:spPr>
          <a:xfrm>
            <a:off x="647238" y="5237946"/>
            <a:ext cx="4137095" cy="954107"/>
          </a:xfrm>
          <a:prstGeom prst="rect">
            <a:avLst/>
          </a:prstGeom>
          <a:noFill/>
        </p:spPr>
        <p:txBody>
          <a:bodyPr wrap="none" rtlCol="0">
            <a:spAutoFit/>
          </a:bodyPr>
          <a:lstStyle/>
          <a:p>
            <a:pPr algn="ctr"/>
            <a:r>
              <a:rPr lang="en-US" sz="2000" b="1" dirty="0">
                <a:solidFill>
                  <a:srgbClr val="152555"/>
                </a:solidFill>
              </a:rPr>
              <a:t>Old Haughn Road over Holton Run</a:t>
            </a:r>
            <a:endParaRPr lang="en-US" dirty="0">
              <a:solidFill>
                <a:srgbClr val="152555"/>
              </a:solidFill>
            </a:endParaRPr>
          </a:p>
          <a:p>
            <a:pPr algn="ctr"/>
            <a:r>
              <a:rPr lang="en-US" dirty="0">
                <a:solidFill>
                  <a:srgbClr val="152555"/>
                </a:solidFill>
              </a:rPr>
              <a:t>Project Cost: $240,047</a:t>
            </a:r>
            <a:br>
              <a:rPr lang="en-US" dirty="0">
                <a:solidFill>
                  <a:srgbClr val="152555"/>
                </a:solidFill>
              </a:rPr>
            </a:br>
            <a:r>
              <a:rPr lang="en-US" dirty="0">
                <a:solidFill>
                  <a:srgbClr val="152555"/>
                </a:solidFill>
              </a:rPr>
              <a:t>Force Account Cost: $176,481</a:t>
            </a:r>
          </a:p>
        </p:txBody>
      </p:sp>
      <p:sp>
        <p:nvSpPr>
          <p:cNvPr id="6" name="TextBox 5">
            <a:extLst>
              <a:ext uri="{FF2B5EF4-FFF2-40B4-BE49-F238E27FC236}">
                <a16:creationId xmlns:a16="http://schemas.microsoft.com/office/drawing/2014/main" id="{F0227D28-9DAB-8C6D-70B3-1816A1A46456}"/>
              </a:ext>
            </a:extLst>
          </p:cNvPr>
          <p:cNvSpPr txBox="1"/>
          <p:nvPr/>
        </p:nvSpPr>
        <p:spPr>
          <a:xfrm>
            <a:off x="7522452" y="1261646"/>
            <a:ext cx="3803990" cy="954107"/>
          </a:xfrm>
          <a:prstGeom prst="rect">
            <a:avLst/>
          </a:prstGeom>
          <a:noFill/>
        </p:spPr>
        <p:txBody>
          <a:bodyPr wrap="none" rtlCol="0">
            <a:spAutoFit/>
          </a:bodyPr>
          <a:lstStyle/>
          <a:p>
            <a:pPr algn="ctr"/>
            <a:r>
              <a:rPr lang="en-US" sz="2000" b="1" dirty="0">
                <a:solidFill>
                  <a:srgbClr val="152555"/>
                </a:solidFill>
              </a:rPr>
              <a:t>Roberts Road over Morris Ditch</a:t>
            </a:r>
            <a:endParaRPr lang="en-US" dirty="0">
              <a:solidFill>
                <a:srgbClr val="152555"/>
              </a:solidFill>
            </a:endParaRPr>
          </a:p>
          <a:p>
            <a:pPr algn="ctr"/>
            <a:r>
              <a:rPr lang="en-US" dirty="0">
                <a:solidFill>
                  <a:srgbClr val="152555"/>
                </a:solidFill>
              </a:rPr>
              <a:t>Project Cost: $255,356</a:t>
            </a:r>
            <a:br>
              <a:rPr lang="en-US" dirty="0">
                <a:solidFill>
                  <a:srgbClr val="152555"/>
                </a:solidFill>
              </a:rPr>
            </a:br>
            <a:r>
              <a:rPr lang="en-US" dirty="0">
                <a:solidFill>
                  <a:srgbClr val="152555"/>
                </a:solidFill>
              </a:rPr>
              <a:t>Force Account Cost: $235,687</a:t>
            </a:r>
          </a:p>
        </p:txBody>
      </p:sp>
      <p:sp>
        <p:nvSpPr>
          <p:cNvPr id="9" name="Flowchart: Manual Input 18">
            <a:extLst>
              <a:ext uri="{FF2B5EF4-FFF2-40B4-BE49-F238E27FC236}">
                <a16:creationId xmlns:a16="http://schemas.microsoft.com/office/drawing/2014/main" id="{5257BEE6-0FE4-1978-89E1-DF632E122C8D}"/>
              </a:ext>
            </a:extLst>
          </p:cNvPr>
          <p:cNvSpPr/>
          <p:nvPr/>
        </p:nvSpPr>
        <p:spPr>
          <a:xfrm rot="5400000">
            <a:off x="1257299" y="-342901"/>
            <a:ext cx="4114800" cy="6629400"/>
          </a:xfrm>
          <a:custGeom>
            <a:avLst/>
            <a:gdLst>
              <a:gd name="csX0" fmla="*/ 0 w 10000"/>
              <a:gd name="csY0" fmla="*/ 2000 h 10000"/>
              <a:gd name="csX1" fmla="*/ 10000 w 10000"/>
              <a:gd name="csY1" fmla="*/ 0 h 10000"/>
              <a:gd name="csX2" fmla="*/ 10000 w 10000"/>
              <a:gd name="csY2" fmla="*/ 10000 h 10000"/>
              <a:gd name="csX3" fmla="*/ 0 w 10000"/>
              <a:gd name="csY3" fmla="*/ 10000 h 10000"/>
              <a:gd name="csX4" fmla="*/ 0 w 10000"/>
              <a:gd name="csY4" fmla="*/ 2000 h 10000"/>
              <a:gd name="csX0" fmla="*/ 0 w 10000"/>
              <a:gd name="csY0" fmla="*/ 0 h 12024"/>
              <a:gd name="csX1" fmla="*/ 10000 w 10000"/>
              <a:gd name="csY1" fmla="*/ 2024 h 12024"/>
              <a:gd name="csX2" fmla="*/ 10000 w 10000"/>
              <a:gd name="csY2" fmla="*/ 12024 h 12024"/>
              <a:gd name="csX3" fmla="*/ 0 w 10000"/>
              <a:gd name="csY3" fmla="*/ 12024 h 12024"/>
              <a:gd name="csX4" fmla="*/ 0 w 10000"/>
              <a:gd name="csY4" fmla="*/ 0 h 12024"/>
            </a:gdLst>
            <a:ahLst/>
            <a:cxnLst>
              <a:cxn ang="0">
                <a:pos x="csX0" y="csY0"/>
              </a:cxn>
              <a:cxn ang="0">
                <a:pos x="csX1" y="csY1"/>
              </a:cxn>
              <a:cxn ang="0">
                <a:pos x="csX2" y="csY2"/>
              </a:cxn>
              <a:cxn ang="0">
                <a:pos x="csX3" y="csY3"/>
              </a:cxn>
              <a:cxn ang="0">
                <a:pos x="csX4" y="csY4"/>
              </a:cxn>
            </a:cxnLst>
            <a:rect l="l" t="t" r="r" b="b"/>
            <a:pathLst>
              <a:path w="10000" h="12024">
                <a:moveTo>
                  <a:pt x="0" y="0"/>
                </a:moveTo>
                <a:lnTo>
                  <a:pt x="10000" y="2024"/>
                </a:lnTo>
                <a:lnTo>
                  <a:pt x="10000" y="12024"/>
                </a:lnTo>
                <a:lnTo>
                  <a:pt x="0" y="12024"/>
                </a:lnTo>
                <a:lnTo>
                  <a:pt x="0" y="0"/>
                </a:lnTo>
                <a:close/>
              </a:path>
            </a:pathLst>
          </a:custGeom>
          <a:blipFill>
            <a:blip r:embed="rId4">
              <a:alphaModFix amt="90000"/>
              <a:extLst>
                <a:ext uri="{28A0092B-C50C-407E-A947-70E740481C1C}">
                  <a14:useLocalDpi xmlns:a14="http://schemas.microsoft.com/office/drawing/2010/main" val="0"/>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Manual Input 18">
            <a:extLst>
              <a:ext uri="{FF2B5EF4-FFF2-40B4-BE49-F238E27FC236}">
                <a16:creationId xmlns:a16="http://schemas.microsoft.com/office/drawing/2014/main" id="{784D3EA7-134C-FD5B-1126-C5A61E0B82A6}"/>
              </a:ext>
            </a:extLst>
          </p:cNvPr>
          <p:cNvSpPr/>
          <p:nvPr/>
        </p:nvSpPr>
        <p:spPr>
          <a:xfrm rot="5400000" flipH="1" flipV="1">
            <a:off x="6819899" y="1028700"/>
            <a:ext cx="4114800" cy="6629400"/>
          </a:xfrm>
          <a:custGeom>
            <a:avLst/>
            <a:gdLst>
              <a:gd name="csX0" fmla="*/ 0 w 10000"/>
              <a:gd name="csY0" fmla="*/ 2000 h 10000"/>
              <a:gd name="csX1" fmla="*/ 10000 w 10000"/>
              <a:gd name="csY1" fmla="*/ 0 h 10000"/>
              <a:gd name="csX2" fmla="*/ 10000 w 10000"/>
              <a:gd name="csY2" fmla="*/ 10000 h 10000"/>
              <a:gd name="csX3" fmla="*/ 0 w 10000"/>
              <a:gd name="csY3" fmla="*/ 10000 h 10000"/>
              <a:gd name="csX4" fmla="*/ 0 w 10000"/>
              <a:gd name="csY4" fmla="*/ 2000 h 10000"/>
              <a:gd name="csX0" fmla="*/ 0 w 10000"/>
              <a:gd name="csY0" fmla="*/ 0 h 12024"/>
              <a:gd name="csX1" fmla="*/ 10000 w 10000"/>
              <a:gd name="csY1" fmla="*/ 2024 h 12024"/>
              <a:gd name="csX2" fmla="*/ 10000 w 10000"/>
              <a:gd name="csY2" fmla="*/ 12024 h 12024"/>
              <a:gd name="csX3" fmla="*/ 0 w 10000"/>
              <a:gd name="csY3" fmla="*/ 12024 h 12024"/>
              <a:gd name="csX4" fmla="*/ 0 w 10000"/>
              <a:gd name="csY4" fmla="*/ 0 h 12024"/>
            </a:gdLst>
            <a:ahLst/>
            <a:cxnLst>
              <a:cxn ang="0">
                <a:pos x="csX0" y="csY0"/>
              </a:cxn>
              <a:cxn ang="0">
                <a:pos x="csX1" y="csY1"/>
              </a:cxn>
              <a:cxn ang="0">
                <a:pos x="csX2" y="csY2"/>
              </a:cxn>
              <a:cxn ang="0">
                <a:pos x="csX3" y="csY3"/>
              </a:cxn>
              <a:cxn ang="0">
                <a:pos x="csX4" y="csY4"/>
              </a:cxn>
            </a:cxnLst>
            <a:rect l="l" t="t" r="r" b="b"/>
            <a:pathLst>
              <a:path w="10000" h="12024">
                <a:moveTo>
                  <a:pt x="0" y="0"/>
                </a:moveTo>
                <a:lnTo>
                  <a:pt x="10000" y="2024"/>
                </a:lnTo>
                <a:lnTo>
                  <a:pt x="10000" y="12024"/>
                </a:lnTo>
                <a:lnTo>
                  <a:pt x="0" y="12024"/>
                </a:lnTo>
                <a:lnTo>
                  <a:pt x="0" y="0"/>
                </a:lnTo>
                <a:close/>
              </a:path>
            </a:pathLst>
          </a:custGeom>
          <a:blipFill>
            <a:blip r:embed="rId5">
              <a:alphaModFix amt="90000"/>
              <a:extLst>
                <a:ext uri="{28A0092B-C50C-407E-A947-70E740481C1C}">
                  <a14:useLocalDpi xmlns:a14="http://schemas.microsoft.com/office/drawing/2010/main" val="0"/>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4917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120EABCF-6FEA-5845-53A9-664D240C5960}"/>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FD10816-08D7-79F4-89AF-EDB2D93DFD12}"/>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80540F02-FD7D-962C-2413-A8BB9D15B222}"/>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Force Account Projects</a:t>
            </a:r>
            <a:endParaRPr lang="en-US" sz="3200" dirty="0">
              <a:solidFill>
                <a:srgbClr val="DFDFDF"/>
              </a:solidFill>
            </a:endParaRPr>
          </a:p>
        </p:txBody>
      </p:sp>
      <p:pic>
        <p:nvPicPr>
          <p:cNvPr id="5" name="Picture 4">
            <a:extLst>
              <a:ext uri="{FF2B5EF4-FFF2-40B4-BE49-F238E27FC236}">
                <a16:creationId xmlns:a16="http://schemas.microsoft.com/office/drawing/2014/main" id="{04970565-A5A2-A1C9-AAD6-B2122247901A}"/>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rcRect/>
          <a:stretch/>
        </p:blipFill>
        <p:spPr>
          <a:xfrm>
            <a:off x="10826744" y="114300"/>
            <a:ext cx="685800" cy="685800"/>
          </a:xfrm>
          <a:prstGeom prst="rect">
            <a:avLst/>
          </a:prstGeom>
        </p:spPr>
      </p:pic>
      <p:sp>
        <p:nvSpPr>
          <p:cNvPr id="3" name="TextBox 2">
            <a:extLst>
              <a:ext uri="{FF2B5EF4-FFF2-40B4-BE49-F238E27FC236}">
                <a16:creationId xmlns:a16="http://schemas.microsoft.com/office/drawing/2014/main" id="{7ABBF352-60F1-4F2C-5A4A-9BF62DE31B6C}"/>
              </a:ext>
            </a:extLst>
          </p:cNvPr>
          <p:cNvSpPr txBox="1"/>
          <p:nvPr/>
        </p:nvSpPr>
        <p:spPr>
          <a:xfrm>
            <a:off x="142039" y="5237946"/>
            <a:ext cx="5147499" cy="954107"/>
          </a:xfrm>
          <a:prstGeom prst="rect">
            <a:avLst/>
          </a:prstGeom>
          <a:noFill/>
        </p:spPr>
        <p:txBody>
          <a:bodyPr wrap="none" rtlCol="0">
            <a:spAutoFit/>
          </a:bodyPr>
          <a:lstStyle/>
          <a:p>
            <a:pPr algn="ctr"/>
            <a:r>
              <a:rPr lang="en-US" sz="2000" b="1" dirty="0">
                <a:solidFill>
                  <a:srgbClr val="152555"/>
                </a:solidFill>
              </a:rPr>
              <a:t>Winchester Pike over Coble Bowman Ditch</a:t>
            </a:r>
            <a:endParaRPr lang="en-US" dirty="0">
              <a:solidFill>
                <a:srgbClr val="152555"/>
              </a:solidFill>
            </a:endParaRPr>
          </a:p>
          <a:p>
            <a:pPr algn="ctr"/>
            <a:r>
              <a:rPr lang="en-US" dirty="0">
                <a:solidFill>
                  <a:srgbClr val="152555"/>
                </a:solidFill>
              </a:rPr>
              <a:t>Project Cost: $240,047</a:t>
            </a:r>
            <a:br>
              <a:rPr lang="en-US" dirty="0">
                <a:solidFill>
                  <a:srgbClr val="152555"/>
                </a:solidFill>
              </a:rPr>
            </a:br>
            <a:r>
              <a:rPr lang="en-US" dirty="0">
                <a:solidFill>
                  <a:srgbClr val="152555"/>
                </a:solidFill>
              </a:rPr>
              <a:t>Force Account Cost: $240,594</a:t>
            </a:r>
          </a:p>
        </p:txBody>
      </p:sp>
      <p:sp>
        <p:nvSpPr>
          <p:cNvPr id="6" name="TextBox 5">
            <a:extLst>
              <a:ext uri="{FF2B5EF4-FFF2-40B4-BE49-F238E27FC236}">
                <a16:creationId xmlns:a16="http://schemas.microsoft.com/office/drawing/2014/main" id="{82D9A55D-95E0-0294-961F-E50AE41F37CD}"/>
              </a:ext>
            </a:extLst>
          </p:cNvPr>
          <p:cNvSpPr txBox="1"/>
          <p:nvPr/>
        </p:nvSpPr>
        <p:spPr>
          <a:xfrm>
            <a:off x="6591786" y="1261646"/>
            <a:ext cx="5665333" cy="954107"/>
          </a:xfrm>
          <a:prstGeom prst="rect">
            <a:avLst/>
          </a:prstGeom>
          <a:noFill/>
        </p:spPr>
        <p:txBody>
          <a:bodyPr wrap="none" rtlCol="0">
            <a:spAutoFit/>
          </a:bodyPr>
          <a:lstStyle/>
          <a:p>
            <a:pPr algn="ctr"/>
            <a:r>
              <a:rPr lang="en-US" sz="2000" b="1" dirty="0">
                <a:solidFill>
                  <a:srgbClr val="152555"/>
                </a:solidFill>
              </a:rPr>
              <a:t>Pontius Rd over Tributary to Little Walnut Creek</a:t>
            </a:r>
            <a:endParaRPr lang="en-US" dirty="0">
              <a:solidFill>
                <a:srgbClr val="152555"/>
              </a:solidFill>
            </a:endParaRPr>
          </a:p>
          <a:p>
            <a:pPr algn="ctr"/>
            <a:r>
              <a:rPr lang="en-US" dirty="0">
                <a:solidFill>
                  <a:srgbClr val="152555"/>
                </a:solidFill>
              </a:rPr>
              <a:t>Project Cost: $150,186</a:t>
            </a:r>
            <a:br>
              <a:rPr lang="en-US" dirty="0">
                <a:solidFill>
                  <a:srgbClr val="152555"/>
                </a:solidFill>
              </a:rPr>
            </a:br>
            <a:r>
              <a:rPr lang="en-US" dirty="0">
                <a:solidFill>
                  <a:srgbClr val="152555"/>
                </a:solidFill>
              </a:rPr>
              <a:t>Force Account Cost: $150,186</a:t>
            </a:r>
          </a:p>
        </p:txBody>
      </p:sp>
      <p:sp>
        <p:nvSpPr>
          <p:cNvPr id="9" name="Flowchart: Manual Input 18">
            <a:extLst>
              <a:ext uri="{FF2B5EF4-FFF2-40B4-BE49-F238E27FC236}">
                <a16:creationId xmlns:a16="http://schemas.microsoft.com/office/drawing/2014/main" id="{D3B53CA8-94FF-C415-6155-27D38BC1AC32}"/>
              </a:ext>
            </a:extLst>
          </p:cNvPr>
          <p:cNvSpPr/>
          <p:nvPr/>
        </p:nvSpPr>
        <p:spPr>
          <a:xfrm rot="5400000">
            <a:off x="1257299" y="-342901"/>
            <a:ext cx="4114800" cy="6629400"/>
          </a:xfrm>
          <a:custGeom>
            <a:avLst/>
            <a:gdLst>
              <a:gd name="csX0" fmla="*/ 0 w 10000"/>
              <a:gd name="csY0" fmla="*/ 2000 h 10000"/>
              <a:gd name="csX1" fmla="*/ 10000 w 10000"/>
              <a:gd name="csY1" fmla="*/ 0 h 10000"/>
              <a:gd name="csX2" fmla="*/ 10000 w 10000"/>
              <a:gd name="csY2" fmla="*/ 10000 h 10000"/>
              <a:gd name="csX3" fmla="*/ 0 w 10000"/>
              <a:gd name="csY3" fmla="*/ 10000 h 10000"/>
              <a:gd name="csX4" fmla="*/ 0 w 10000"/>
              <a:gd name="csY4" fmla="*/ 2000 h 10000"/>
              <a:gd name="csX0" fmla="*/ 0 w 10000"/>
              <a:gd name="csY0" fmla="*/ 0 h 12024"/>
              <a:gd name="csX1" fmla="*/ 10000 w 10000"/>
              <a:gd name="csY1" fmla="*/ 2024 h 12024"/>
              <a:gd name="csX2" fmla="*/ 10000 w 10000"/>
              <a:gd name="csY2" fmla="*/ 12024 h 12024"/>
              <a:gd name="csX3" fmla="*/ 0 w 10000"/>
              <a:gd name="csY3" fmla="*/ 12024 h 12024"/>
              <a:gd name="csX4" fmla="*/ 0 w 10000"/>
              <a:gd name="csY4" fmla="*/ 0 h 12024"/>
            </a:gdLst>
            <a:ahLst/>
            <a:cxnLst>
              <a:cxn ang="0">
                <a:pos x="csX0" y="csY0"/>
              </a:cxn>
              <a:cxn ang="0">
                <a:pos x="csX1" y="csY1"/>
              </a:cxn>
              <a:cxn ang="0">
                <a:pos x="csX2" y="csY2"/>
              </a:cxn>
              <a:cxn ang="0">
                <a:pos x="csX3" y="csY3"/>
              </a:cxn>
              <a:cxn ang="0">
                <a:pos x="csX4" y="csY4"/>
              </a:cxn>
            </a:cxnLst>
            <a:rect l="l" t="t" r="r" b="b"/>
            <a:pathLst>
              <a:path w="10000" h="12024">
                <a:moveTo>
                  <a:pt x="0" y="0"/>
                </a:moveTo>
                <a:lnTo>
                  <a:pt x="10000" y="2024"/>
                </a:lnTo>
                <a:lnTo>
                  <a:pt x="10000" y="12024"/>
                </a:lnTo>
                <a:lnTo>
                  <a:pt x="0" y="12024"/>
                </a:lnTo>
                <a:lnTo>
                  <a:pt x="0" y="0"/>
                </a:lnTo>
                <a:close/>
              </a:path>
            </a:pathLst>
          </a:custGeom>
          <a:blipFill>
            <a:blip r:embed="rId4">
              <a:alphaModFix amt="90000"/>
              <a:extLst>
                <a:ext uri="{28A0092B-C50C-407E-A947-70E740481C1C}">
                  <a14:useLocalDpi xmlns:a14="http://schemas.microsoft.com/office/drawing/2010/main" val="0"/>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Manual Input 18">
            <a:extLst>
              <a:ext uri="{FF2B5EF4-FFF2-40B4-BE49-F238E27FC236}">
                <a16:creationId xmlns:a16="http://schemas.microsoft.com/office/drawing/2014/main" id="{9D1F07DE-DC2A-9726-AEEF-F0D331A411A0}"/>
              </a:ext>
            </a:extLst>
          </p:cNvPr>
          <p:cNvSpPr/>
          <p:nvPr/>
        </p:nvSpPr>
        <p:spPr>
          <a:xfrm rot="5400000" flipH="1" flipV="1">
            <a:off x="6788597" y="2159294"/>
            <a:ext cx="4114800" cy="4368211"/>
          </a:xfrm>
          <a:custGeom>
            <a:avLst/>
            <a:gdLst>
              <a:gd name="csX0" fmla="*/ 0 w 10000"/>
              <a:gd name="csY0" fmla="*/ 2000 h 10000"/>
              <a:gd name="csX1" fmla="*/ 10000 w 10000"/>
              <a:gd name="csY1" fmla="*/ 0 h 10000"/>
              <a:gd name="csX2" fmla="*/ 10000 w 10000"/>
              <a:gd name="csY2" fmla="*/ 10000 h 10000"/>
              <a:gd name="csX3" fmla="*/ 0 w 10000"/>
              <a:gd name="csY3" fmla="*/ 10000 h 10000"/>
              <a:gd name="csX4" fmla="*/ 0 w 10000"/>
              <a:gd name="csY4" fmla="*/ 2000 h 10000"/>
              <a:gd name="csX0" fmla="*/ 0 w 10000"/>
              <a:gd name="csY0" fmla="*/ 0 h 12024"/>
              <a:gd name="csX1" fmla="*/ 10000 w 10000"/>
              <a:gd name="csY1" fmla="*/ 2024 h 12024"/>
              <a:gd name="csX2" fmla="*/ 10000 w 10000"/>
              <a:gd name="csY2" fmla="*/ 12024 h 12024"/>
              <a:gd name="csX3" fmla="*/ 0 w 10000"/>
              <a:gd name="csY3" fmla="*/ 12024 h 12024"/>
              <a:gd name="csX4" fmla="*/ 0 w 10000"/>
              <a:gd name="csY4" fmla="*/ 0 h 12024"/>
            </a:gdLst>
            <a:ahLst/>
            <a:cxnLst>
              <a:cxn ang="0">
                <a:pos x="csX0" y="csY0"/>
              </a:cxn>
              <a:cxn ang="0">
                <a:pos x="csX1" y="csY1"/>
              </a:cxn>
              <a:cxn ang="0">
                <a:pos x="csX2" y="csY2"/>
              </a:cxn>
              <a:cxn ang="0">
                <a:pos x="csX3" y="csY3"/>
              </a:cxn>
              <a:cxn ang="0">
                <a:pos x="csX4" y="csY4"/>
              </a:cxn>
            </a:cxnLst>
            <a:rect l="l" t="t" r="r" b="b"/>
            <a:pathLst>
              <a:path w="10000" h="12024">
                <a:moveTo>
                  <a:pt x="0" y="0"/>
                </a:moveTo>
                <a:lnTo>
                  <a:pt x="10000" y="2024"/>
                </a:lnTo>
                <a:lnTo>
                  <a:pt x="10000" y="12024"/>
                </a:lnTo>
                <a:lnTo>
                  <a:pt x="0" y="12024"/>
                </a:lnTo>
                <a:lnTo>
                  <a:pt x="0" y="0"/>
                </a:lnTo>
                <a:close/>
              </a:path>
            </a:pathLst>
          </a:custGeom>
          <a:blipFill>
            <a:blip r:embed="rId5">
              <a:alphaModFix amt="90000"/>
              <a:extLst>
                <a:ext uri="{28A0092B-C50C-407E-A947-70E740481C1C}">
                  <a14:useLocalDpi xmlns:a14="http://schemas.microsoft.com/office/drawing/2010/main" val="0"/>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3155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0F262851-B777-4C53-0339-961A5B2FFB9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59D1C785-C548-6165-E171-B26EEE34871B}"/>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5C40FF52-8E77-227B-42A2-480AC87A6357}"/>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2025 Force Account Project Final Costs</a:t>
            </a:r>
            <a:endParaRPr lang="en-US" sz="3200" dirty="0">
              <a:solidFill>
                <a:srgbClr val="DFDFDF"/>
              </a:solidFill>
            </a:endParaRPr>
          </a:p>
        </p:txBody>
      </p:sp>
      <p:pic>
        <p:nvPicPr>
          <p:cNvPr id="5" name="Picture 4">
            <a:extLst>
              <a:ext uri="{FF2B5EF4-FFF2-40B4-BE49-F238E27FC236}">
                <a16:creationId xmlns:a16="http://schemas.microsoft.com/office/drawing/2014/main" id="{70B6766A-F0B7-4083-E12A-E68A899C4D17}"/>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rcRect/>
          <a:stretch/>
        </p:blipFill>
        <p:spPr>
          <a:xfrm>
            <a:off x="10826744" y="114300"/>
            <a:ext cx="685800" cy="685800"/>
          </a:xfrm>
          <a:prstGeom prst="rect">
            <a:avLst/>
          </a:prstGeom>
        </p:spPr>
      </p:pic>
      <p:pic>
        <p:nvPicPr>
          <p:cNvPr id="3" name="Picture 2">
            <a:extLst>
              <a:ext uri="{FF2B5EF4-FFF2-40B4-BE49-F238E27FC236}">
                <a16:creationId xmlns:a16="http://schemas.microsoft.com/office/drawing/2014/main" id="{B43A97C9-192E-0F6F-858B-F24764062BC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0" y="910652"/>
            <a:ext cx="12191999" cy="5516380"/>
          </a:xfrm>
          <a:prstGeom prst="rect">
            <a:avLst/>
          </a:prstGeom>
        </p:spPr>
      </p:pic>
      <p:sp>
        <p:nvSpPr>
          <p:cNvPr id="9" name="Rectangle 8">
            <a:extLst>
              <a:ext uri="{FF2B5EF4-FFF2-40B4-BE49-F238E27FC236}">
                <a16:creationId xmlns:a16="http://schemas.microsoft.com/office/drawing/2014/main" id="{D29DDF05-E8FD-6CFC-8703-420C3845C6B1}"/>
              </a:ext>
            </a:extLst>
          </p:cNvPr>
          <p:cNvSpPr/>
          <p:nvPr/>
        </p:nvSpPr>
        <p:spPr>
          <a:xfrm>
            <a:off x="4744719" y="6427032"/>
            <a:ext cx="3210561" cy="4572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sz="1000" dirty="0">
                <a:solidFill>
                  <a:srgbClr val="FF0000"/>
                </a:solidFill>
              </a:rPr>
              <a:t>BID CONTRACT WORK</a:t>
            </a:r>
          </a:p>
        </p:txBody>
      </p:sp>
    </p:spTree>
    <p:extLst>
      <p:ext uri="{BB962C8B-B14F-4D97-AF65-F5344CB8AC3E}">
        <p14:creationId xmlns:p14="http://schemas.microsoft.com/office/powerpoint/2010/main" val="4289597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7CFF92CF-03E5-A4E6-2062-EC577D93EDC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4CC5896-DA5F-02B5-5ECE-DC4D72C18520}"/>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FAB19171-2432-C0B7-9D27-45444A7D3E68}"/>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Cooper Road over Noble Run</a:t>
            </a:r>
            <a:endParaRPr lang="en-US" sz="3200" dirty="0">
              <a:solidFill>
                <a:srgbClr val="DFDFDF"/>
              </a:solidFill>
            </a:endParaRPr>
          </a:p>
        </p:txBody>
      </p:sp>
      <p:pic>
        <p:nvPicPr>
          <p:cNvPr id="5" name="Picture 4">
            <a:extLst>
              <a:ext uri="{FF2B5EF4-FFF2-40B4-BE49-F238E27FC236}">
                <a16:creationId xmlns:a16="http://schemas.microsoft.com/office/drawing/2014/main" id="{416E305B-6DD6-A65D-FBF9-61D136E42306}"/>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rcRect/>
          <a:stretch/>
        </p:blipFill>
        <p:spPr>
          <a:xfrm>
            <a:off x="10826744" y="114300"/>
            <a:ext cx="685800" cy="685800"/>
          </a:xfrm>
          <a:prstGeom prst="rect">
            <a:avLst/>
          </a:prstGeom>
        </p:spPr>
      </p:pic>
      <p:pic>
        <p:nvPicPr>
          <p:cNvPr id="3" name="Picture 2">
            <a:extLst>
              <a:ext uri="{FF2B5EF4-FFF2-40B4-BE49-F238E27FC236}">
                <a16:creationId xmlns:a16="http://schemas.microsoft.com/office/drawing/2014/main" id="{2F3B30FD-E77B-1C8E-67A7-7B488884A748}"/>
              </a:ext>
            </a:extLst>
          </p:cNvPr>
          <p:cNvPicPr>
            <a:picLocks noChangeAspect="1"/>
          </p:cNvPicPr>
          <p:nvPr/>
        </p:nvPicPr>
        <p:blipFill>
          <a:blip r:embed="rId4">
            <a:extLst>
              <a:ext uri="{28A0092B-C50C-407E-A947-70E740481C1C}">
                <a14:useLocalDpi xmlns:a14="http://schemas.microsoft.com/office/drawing/2010/main" val="0"/>
              </a:ext>
            </a:extLst>
          </a:blip>
          <a:srcRect t="13623" b="29216"/>
          <a:stretch>
            <a:fillRect/>
          </a:stretch>
        </p:blipFill>
        <p:spPr>
          <a:xfrm>
            <a:off x="-1" y="914401"/>
            <a:ext cx="12195528" cy="5486400"/>
          </a:xfrm>
          <a:prstGeom prst="rect">
            <a:avLst/>
          </a:prstGeom>
        </p:spPr>
      </p:pic>
    </p:spTree>
    <p:extLst>
      <p:ext uri="{BB962C8B-B14F-4D97-AF65-F5344CB8AC3E}">
        <p14:creationId xmlns:p14="http://schemas.microsoft.com/office/powerpoint/2010/main" val="548063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01A728C0-4A15-6FE9-680A-79EE7CEB0C6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9F08026-C870-B91F-AACF-E771FF2C6AE5}"/>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6729E53C-8AD3-4A64-3F5E-027BD64C7C0F}"/>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Force Account Projects</a:t>
            </a:r>
            <a:endParaRPr lang="en-US" sz="3200" dirty="0">
              <a:solidFill>
                <a:srgbClr val="DFDFDF"/>
              </a:solidFill>
            </a:endParaRPr>
          </a:p>
        </p:txBody>
      </p:sp>
      <p:pic>
        <p:nvPicPr>
          <p:cNvPr id="5" name="Picture 4">
            <a:extLst>
              <a:ext uri="{FF2B5EF4-FFF2-40B4-BE49-F238E27FC236}">
                <a16:creationId xmlns:a16="http://schemas.microsoft.com/office/drawing/2014/main" id="{BB8D6C8F-95AB-6305-AA6E-4D34B1C1AA94}"/>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rcRect/>
          <a:stretch/>
        </p:blipFill>
        <p:spPr>
          <a:xfrm>
            <a:off x="10826744" y="114300"/>
            <a:ext cx="685800" cy="685800"/>
          </a:xfrm>
          <a:prstGeom prst="rect">
            <a:avLst/>
          </a:prstGeom>
        </p:spPr>
      </p:pic>
      <p:sp>
        <p:nvSpPr>
          <p:cNvPr id="3" name="TextBox 2">
            <a:extLst>
              <a:ext uri="{FF2B5EF4-FFF2-40B4-BE49-F238E27FC236}">
                <a16:creationId xmlns:a16="http://schemas.microsoft.com/office/drawing/2014/main" id="{9011C4D8-C88F-0D9A-0175-0898673EA77F}"/>
              </a:ext>
            </a:extLst>
          </p:cNvPr>
          <p:cNvSpPr txBox="1"/>
          <p:nvPr/>
        </p:nvSpPr>
        <p:spPr>
          <a:xfrm>
            <a:off x="250343" y="1175857"/>
            <a:ext cx="4174476" cy="954107"/>
          </a:xfrm>
          <a:prstGeom prst="rect">
            <a:avLst/>
          </a:prstGeom>
          <a:noFill/>
        </p:spPr>
        <p:txBody>
          <a:bodyPr wrap="none" rtlCol="0">
            <a:spAutoFit/>
          </a:bodyPr>
          <a:lstStyle/>
          <a:p>
            <a:pPr algn="ctr"/>
            <a:r>
              <a:rPr lang="en-US" sz="2000" b="1" dirty="0">
                <a:solidFill>
                  <a:srgbClr val="152555"/>
                </a:solidFill>
              </a:rPr>
              <a:t>Force Account abutment work</a:t>
            </a:r>
          </a:p>
          <a:p>
            <a:pPr algn="ctr"/>
            <a:r>
              <a:rPr lang="en-US" dirty="0">
                <a:solidFill>
                  <a:srgbClr val="152555"/>
                </a:solidFill>
              </a:rPr>
              <a:t>Superstructure and abutment cap demo</a:t>
            </a:r>
          </a:p>
          <a:p>
            <a:pPr algn="ctr"/>
            <a:r>
              <a:rPr lang="en-US" dirty="0">
                <a:solidFill>
                  <a:srgbClr val="152555"/>
                </a:solidFill>
              </a:rPr>
              <a:t>Rebuild abutment seats</a:t>
            </a:r>
          </a:p>
        </p:txBody>
      </p:sp>
      <p:sp>
        <p:nvSpPr>
          <p:cNvPr id="6" name="TextBox 5">
            <a:extLst>
              <a:ext uri="{FF2B5EF4-FFF2-40B4-BE49-F238E27FC236}">
                <a16:creationId xmlns:a16="http://schemas.microsoft.com/office/drawing/2014/main" id="{BCF3879C-E82E-700E-5A7F-ABE2FFC9D9DF}"/>
              </a:ext>
            </a:extLst>
          </p:cNvPr>
          <p:cNvSpPr txBox="1"/>
          <p:nvPr/>
        </p:nvSpPr>
        <p:spPr>
          <a:xfrm>
            <a:off x="5219130" y="4512255"/>
            <a:ext cx="6359177" cy="1231106"/>
          </a:xfrm>
          <a:prstGeom prst="rect">
            <a:avLst/>
          </a:prstGeom>
          <a:noFill/>
        </p:spPr>
        <p:txBody>
          <a:bodyPr wrap="none" rtlCol="0">
            <a:spAutoFit/>
          </a:bodyPr>
          <a:lstStyle/>
          <a:p>
            <a:pPr algn="ctr"/>
            <a:r>
              <a:rPr lang="en-US" sz="2000" b="1" dirty="0">
                <a:solidFill>
                  <a:srgbClr val="152555"/>
                </a:solidFill>
              </a:rPr>
              <a:t>General Bridge Maintenance Contract</a:t>
            </a:r>
          </a:p>
          <a:p>
            <a:pPr algn="ctr"/>
            <a:r>
              <a:rPr lang="en-US" dirty="0">
                <a:solidFill>
                  <a:srgbClr val="152555"/>
                </a:solidFill>
              </a:rPr>
              <a:t>Install NEXT E Beams on converted semi-integral abutments</a:t>
            </a:r>
          </a:p>
          <a:p>
            <a:pPr algn="ctr"/>
            <a:r>
              <a:rPr lang="en-US" dirty="0">
                <a:solidFill>
                  <a:srgbClr val="152555"/>
                </a:solidFill>
              </a:rPr>
              <a:t>Pour concrete deck on a skewed, superelevated, vertical curve</a:t>
            </a:r>
          </a:p>
          <a:p>
            <a:pPr algn="ctr"/>
            <a:endParaRPr lang="en-US" dirty="0">
              <a:solidFill>
                <a:srgbClr val="152555"/>
              </a:solidFill>
            </a:endParaRPr>
          </a:p>
        </p:txBody>
      </p:sp>
      <p:pic>
        <p:nvPicPr>
          <p:cNvPr id="9" name="Picture 8">
            <a:extLst>
              <a:ext uri="{FF2B5EF4-FFF2-40B4-BE49-F238E27FC236}">
                <a16:creationId xmlns:a16="http://schemas.microsoft.com/office/drawing/2014/main" id="{B9C18141-7AD7-0CE1-E1BE-D45F42E290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730" y="2217810"/>
            <a:ext cx="4605430" cy="38874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F2C194CB-EC44-AD0A-77FF-A8C55B7C98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75160" y="1002246"/>
            <a:ext cx="7447110" cy="34144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464651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759B4BD3-F782-3D80-8A65-A93BD5E5E0D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D3FE8FF-1736-FE8C-1C33-44D7DD8E3DD7}"/>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0651A3F2-88DA-C999-D4E5-2B285A27080A}"/>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Marlane Drive over Marsh Run</a:t>
            </a:r>
            <a:endParaRPr lang="en-US" sz="3200" dirty="0">
              <a:solidFill>
                <a:srgbClr val="DFDFDF"/>
              </a:solidFill>
            </a:endParaRPr>
          </a:p>
        </p:txBody>
      </p:sp>
      <p:pic>
        <p:nvPicPr>
          <p:cNvPr id="5" name="Picture 4">
            <a:extLst>
              <a:ext uri="{FF2B5EF4-FFF2-40B4-BE49-F238E27FC236}">
                <a16:creationId xmlns:a16="http://schemas.microsoft.com/office/drawing/2014/main" id="{CC38EB06-247C-9103-EE81-1DB58E60513B}"/>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rcRect/>
          <a:stretch/>
        </p:blipFill>
        <p:spPr>
          <a:xfrm>
            <a:off x="10826744" y="114300"/>
            <a:ext cx="685800" cy="685800"/>
          </a:xfrm>
          <a:prstGeom prst="rect">
            <a:avLst/>
          </a:prstGeom>
        </p:spPr>
      </p:pic>
      <p:sp>
        <p:nvSpPr>
          <p:cNvPr id="3" name="Flowchart: Manual Input 18">
            <a:extLst>
              <a:ext uri="{FF2B5EF4-FFF2-40B4-BE49-F238E27FC236}">
                <a16:creationId xmlns:a16="http://schemas.microsoft.com/office/drawing/2014/main" id="{18018C66-5517-B939-FBB3-BBD3348E569A}"/>
              </a:ext>
            </a:extLst>
          </p:cNvPr>
          <p:cNvSpPr/>
          <p:nvPr/>
        </p:nvSpPr>
        <p:spPr>
          <a:xfrm rot="5400000">
            <a:off x="986788" y="-72392"/>
            <a:ext cx="5486401" cy="7459981"/>
          </a:xfrm>
          <a:custGeom>
            <a:avLst/>
            <a:gdLst>
              <a:gd name="csX0" fmla="*/ 0 w 10000"/>
              <a:gd name="csY0" fmla="*/ 2000 h 10000"/>
              <a:gd name="csX1" fmla="*/ 10000 w 10000"/>
              <a:gd name="csY1" fmla="*/ 0 h 10000"/>
              <a:gd name="csX2" fmla="*/ 10000 w 10000"/>
              <a:gd name="csY2" fmla="*/ 10000 h 10000"/>
              <a:gd name="csX3" fmla="*/ 0 w 10000"/>
              <a:gd name="csY3" fmla="*/ 10000 h 10000"/>
              <a:gd name="csX4" fmla="*/ 0 w 10000"/>
              <a:gd name="csY4" fmla="*/ 2000 h 10000"/>
              <a:gd name="csX0" fmla="*/ 0 w 10000"/>
              <a:gd name="csY0" fmla="*/ 0 h 12024"/>
              <a:gd name="csX1" fmla="*/ 10000 w 10000"/>
              <a:gd name="csY1" fmla="*/ 2024 h 12024"/>
              <a:gd name="csX2" fmla="*/ 10000 w 10000"/>
              <a:gd name="csY2" fmla="*/ 12024 h 12024"/>
              <a:gd name="csX3" fmla="*/ 0 w 10000"/>
              <a:gd name="csY3" fmla="*/ 12024 h 12024"/>
              <a:gd name="csX4" fmla="*/ 0 w 10000"/>
              <a:gd name="csY4" fmla="*/ 0 h 12024"/>
            </a:gdLst>
            <a:ahLst/>
            <a:cxnLst>
              <a:cxn ang="0">
                <a:pos x="csX0" y="csY0"/>
              </a:cxn>
              <a:cxn ang="0">
                <a:pos x="csX1" y="csY1"/>
              </a:cxn>
              <a:cxn ang="0">
                <a:pos x="csX2" y="csY2"/>
              </a:cxn>
              <a:cxn ang="0">
                <a:pos x="csX3" y="csY3"/>
              </a:cxn>
              <a:cxn ang="0">
                <a:pos x="csX4" y="csY4"/>
              </a:cxn>
            </a:cxnLst>
            <a:rect l="l" t="t" r="r" b="b"/>
            <a:pathLst>
              <a:path w="10000" h="12024">
                <a:moveTo>
                  <a:pt x="0" y="0"/>
                </a:moveTo>
                <a:lnTo>
                  <a:pt x="10000" y="2024"/>
                </a:lnTo>
                <a:lnTo>
                  <a:pt x="10000" y="12024"/>
                </a:lnTo>
                <a:lnTo>
                  <a:pt x="0" y="12024"/>
                </a:lnTo>
                <a:lnTo>
                  <a:pt x="0" y="0"/>
                </a:lnTo>
                <a:close/>
              </a:path>
            </a:pathLst>
          </a:custGeom>
          <a:blipFill>
            <a:blip r:embed="rId4">
              <a:alphaModFix amt="90000"/>
              <a:extLst>
                <a:ext uri="{28A0092B-C50C-407E-A947-70E740481C1C}">
                  <a14:useLocalDpi xmlns:a14="http://schemas.microsoft.com/office/drawing/2010/main" val="0"/>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1A2F145-B9EB-7DCC-8C31-A8D22410EACB}"/>
              </a:ext>
            </a:extLst>
          </p:cNvPr>
          <p:cNvSpPr txBox="1"/>
          <p:nvPr/>
        </p:nvSpPr>
        <p:spPr>
          <a:xfrm>
            <a:off x="6630700" y="2402305"/>
            <a:ext cx="5435462" cy="3293209"/>
          </a:xfrm>
          <a:prstGeom prst="rect">
            <a:avLst/>
          </a:prstGeom>
          <a:noFill/>
        </p:spPr>
        <p:txBody>
          <a:bodyPr wrap="none" rtlCol="0">
            <a:spAutoFit/>
          </a:bodyPr>
          <a:lstStyle/>
          <a:p>
            <a:pPr algn="ctr"/>
            <a:r>
              <a:rPr lang="en-US" sz="2800" b="1" u="sng" dirty="0">
                <a:solidFill>
                  <a:srgbClr val="152555"/>
                </a:solidFill>
                <a:latin typeface="+mj-lt"/>
              </a:rPr>
              <a:t>2027 FULL REPLACEMENT</a:t>
            </a:r>
          </a:p>
          <a:p>
            <a:pPr algn="ctr"/>
            <a:endParaRPr lang="en-US" sz="2000" b="1" dirty="0">
              <a:solidFill>
                <a:srgbClr val="152555"/>
              </a:solidFill>
              <a:latin typeface="+mj-lt"/>
            </a:endParaRPr>
          </a:p>
          <a:p>
            <a:pPr algn="ctr"/>
            <a:r>
              <a:rPr lang="en-US" sz="2000" b="1" dirty="0">
                <a:solidFill>
                  <a:srgbClr val="152555"/>
                </a:solidFill>
                <a:latin typeface="+mj-lt"/>
              </a:rPr>
              <a:t>Redi-Rock abutments</a:t>
            </a:r>
          </a:p>
          <a:p>
            <a:pPr algn="ctr"/>
            <a:endParaRPr lang="en-US" sz="2000" b="1" dirty="0">
              <a:solidFill>
                <a:srgbClr val="152555"/>
              </a:solidFill>
              <a:latin typeface="+mj-lt"/>
            </a:endParaRPr>
          </a:p>
          <a:p>
            <a:pPr algn="ctr"/>
            <a:r>
              <a:rPr lang="en-US" sz="2000" b="1" dirty="0">
                <a:solidFill>
                  <a:srgbClr val="152555"/>
                </a:solidFill>
                <a:latin typeface="+mj-lt"/>
              </a:rPr>
              <a:t>Superstructure TBD</a:t>
            </a:r>
          </a:p>
          <a:p>
            <a:pPr algn="ctr"/>
            <a:endParaRPr lang="en-US" sz="2000" b="1" dirty="0">
              <a:solidFill>
                <a:srgbClr val="152555"/>
              </a:solidFill>
              <a:latin typeface="+mj-lt"/>
            </a:endParaRPr>
          </a:p>
          <a:p>
            <a:pPr algn="ctr"/>
            <a:r>
              <a:rPr lang="en-US" sz="2000" b="1" dirty="0">
                <a:solidFill>
                  <a:srgbClr val="152555"/>
                </a:solidFill>
                <a:latin typeface="+mj-lt"/>
              </a:rPr>
              <a:t>Force Account approx. $250k</a:t>
            </a:r>
          </a:p>
          <a:p>
            <a:pPr algn="ctr"/>
            <a:r>
              <a:rPr lang="en-US" sz="1400" b="1" dirty="0">
                <a:solidFill>
                  <a:srgbClr val="152555"/>
                </a:solidFill>
                <a:latin typeface="+mj-lt"/>
              </a:rPr>
              <a:t>($150k encumbered)</a:t>
            </a:r>
          </a:p>
          <a:p>
            <a:pPr algn="ctr"/>
            <a:endParaRPr lang="en-US" sz="2000" b="1" dirty="0">
              <a:solidFill>
                <a:srgbClr val="152555"/>
              </a:solidFill>
              <a:latin typeface="+mj-lt"/>
            </a:endParaRPr>
          </a:p>
          <a:p>
            <a:pPr algn="ctr"/>
            <a:r>
              <a:rPr lang="en-US" sz="2000" b="1" dirty="0">
                <a:solidFill>
                  <a:srgbClr val="152555"/>
                </a:solidFill>
                <a:latin typeface="+mj-lt"/>
              </a:rPr>
              <a:t>Gen Bridge Maintenance Contract approx. $500k</a:t>
            </a:r>
            <a:endParaRPr lang="en-US" dirty="0">
              <a:solidFill>
                <a:srgbClr val="152555"/>
              </a:solidFill>
              <a:latin typeface="+mj-lt"/>
            </a:endParaRPr>
          </a:p>
        </p:txBody>
      </p:sp>
    </p:spTree>
    <p:extLst>
      <p:ext uri="{BB962C8B-B14F-4D97-AF65-F5344CB8AC3E}">
        <p14:creationId xmlns:p14="http://schemas.microsoft.com/office/powerpoint/2010/main" val="23186274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8E590719-722A-7F42-0D0E-4B422464514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1DE47AC-C3AE-7E3E-43DA-E759FB483AE5}"/>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0DDC4693-A51A-492F-DA3D-10E29C745AE2}"/>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Mahoning County</a:t>
            </a:r>
            <a:endParaRPr lang="en-US" sz="3200" dirty="0">
              <a:solidFill>
                <a:srgbClr val="DFDFDF"/>
              </a:solidFill>
            </a:endParaRPr>
          </a:p>
        </p:txBody>
      </p:sp>
      <p:pic>
        <p:nvPicPr>
          <p:cNvPr id="3" name="Picture 2">
            <a:extLst>
              <a:ext uri="{FF2B5EF4-FFF2-40B4-BE49-F238E27FC236}">
                <a16:creationId xmlns:a16="http://schemas.microsoft.com/office/drawing/2014/main" id="{0E39C521-7381-4A54-7D24-97AFE03493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5" name="TextBox 4">
            <a:extLst>
              <a:ext uri="{FF2B5EF4-FFF2-40B4-BE49-F238E27FC236}">
                <a16:creationId xmlns:a16="http://schemas.microsoft.com/office/drawing/2014/main" id="{9401159E-AAB1-52DE-B2F7-94AF5A50108C}"/>
              </a:ext>
            </a:extLst>
          </p:cNvPr>
          <p:cNvSpPr txBox="1"/>
          <p:nvPr/>
        </p:nvSpPr>
        <p:spPr>
          <a:xfrm>
            <a:off x="2015489" y="2136338"/>
            <a:ext cx="8161019" cy="2585323"/>
          </a:xfrm>
          <a:prstGeom prst="rect">
            <a:avLst/>
          </a:prstGeom>
          <a:noFill/>
        </p:spPr>
        <p:txBody>
          <a:bodyPr wrap="square">
            <a:spAutoFit/>
          </a:bodyPr>
          <a:lstStyle/>
          <a:p>
            <a:pPr algn="ctr"/>
            <a:r>
              <a:rPr lang="en-US" sz="5400" dirty="0">
                <a:solidFill>
                  <a:srgbClr val="223C87"/>
                </a:solidFill>
              </a:rPr>
              <a:t>MAH-Mahoning Avenue Industrial Corridor  Bridge over Morrison Run</a:t>
            </a:r>
            <a:endParaRPr lang="en-US" dirty="0">
              <a:solidFill>
                <a:srgbClr val="223C87"/>
              </a:solidFill>
            </a:endParaRPr>
          </a:p>
        </p:txBody>
      </p:sp>
    </p:spTree>
    <p:extLst>
      <p:ext uri="{BB962C8B-B14F-4D97-AF65-F5344CB8AC3E}">
        <p14:creationId xmlns:p14="http://schemas.microsoft.com/office/powerpoint/2010/main" val="1558412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62D9AAFD-A8DB-6D7E-6B42-8E996195829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1704839-583B-E9FB-4DB1-4DE8AE31D6A7}"/>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60AD5D5E-D21A-4595-5528-6A2D80AB3A3B}"/>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Warren County</a:t>
            </a:r>
            <a:endParaRPr lang="en-US" sz="3200" dirty="0">
              <a:solidFill>
                <a:srgbClr val="DFDFDF"/>
              </a:solidFill>
            </a:endParaRPr>
          </a:p>
        </p:txBody>
      </p:sp>
      <p:grpSp>
        <p:nvGrpSpPr>
          <p:cNvPr id="3" name="Group 2">
            <a:extLst>
              <a:ext uri="{FF2B5EF4-FFF2-40B4-BE49-F238E27FC236}">
                <a16:creationId xmlns:a16="http://schemas.microsoft.com/office/drawing/2014/main" id="{BA0AF27A-41AB-5D2A-B313-EB9CCFFAF0B7}"/>
              </a:ext>
            </a:extLst>
          </p:cNvPr>
          <p:cNvGrpSpPr/>
          <p:nvPr/>
        </p:nvGrpSpPr>
        <p:grpSpPr>
          <a:xfrm>
            <a:off x="826520" y="1030607"/>
            <a:ext cx="4733924" cy="5253985"/>
            <a:chOff x="377069" y="1176461"/>
            <a:chExt cx="4772064" cy="5229387"/>
          </a:xfrm>
        </p:grpSpPr>
        <p:pic>
          <p:nvPicPr>
            <p:cNvPr id="4" name="Picture 3" descr="A map of ohio with white squares&#10;&#10;Description automatically generated">
              <a:extLst>
                <a:ext uri="{FF2B5EF4-FFF2-40B4-BE49-F238E27FC236}">
                  <a16:creationId xmlns:a16="http://schemas.microsoft.com/office/drawing/2014/main" id="{6AE67158-4087-7D84-9C22-BA1783EDF3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069" y="1176461"/>
              <a:ext cx="4772064" cy="5229387"/>
            </a:xfrm>
            <a:prstGeom prst="rect">
              <a:avLst/>
            </a:prstGeom>
          </p:spPr>
        </p:pic>
        <p:sp>
          <p:nvSpPr>
            <p:cNvPr id="5" name="Freeform: Shape 4">
              <a:extLst>
                <a:ext uri="{FF2B5EF4-FFF2-40B4-BE49-F238E27FC236}">
                  <a16:creationId xmlns:a16="http://schemas.microsoft.com/office/drawing/2014/main" id="{4AC87D84-DD72-584C-2EFC-403A89846BA4}"/>
                </a:ext>
              </a:extLst>
            </p:cNvPr>
            <p:cNvSpPr>
              <a:spLocks/>
            </p:cNvSpPr>
            <p:nvPr/>
          </p:nvSpPr>
          <p:spPr>
            <a:xfrm>
              <a:off x="888398" y="4624004"/>
              <a:ext cx="472368" cy="507037"/>
            </a:xfrm>
            <a:custGeom>
              <a:avLst/>
              <a:gdLst>
                <a:gd name="connsiteX0" fmla="*/ 0 w 472368"/>
                <a:gd name="connsiteY0" fmla="*/ 0 h 507037"/>
                <a:gd name="connsiteX1" fmla="*/ 8667 w 472368"/>
                <a:gd name="connsiteY1" fmla="*/ 73672 h 507037"/>
                <a:gd name="connsiteX2" fmla="*/ 39003 w 472368"/>
                <a:gd name="connsiteY2" fmla="*/ 78005 h 507037"/>
                <a:gd name="connsiteX3" fmla="*/ 34669 w 472368"/>
                <a:gd name="connsiteY3" fmla="*/ 442032 h 507037"/>
                <a:gd name="connsiteX4" fmla="*/ 169012 w 472368"/>
                <a:gd name="connsiteY4" fmla="*/ 472368 h 507037"/>
                <a:gd name="connsiteX5" fmla="*/ 424698 w 472368"/>
                <a:gd name="connsiteY5" fmla="*/ 507037 h 507037"/>
                <a:gd name="connsiteX6" fmla="*/ 472368 w 472368"/>
                <a:gd name="connsiteY6" fmla="*/ 69338 h 507037"/>
                <a:gd name="connsiteX7" fmla="*/ 82339 w 472368"/>
                <a:gd name="connsiteY7" fmla="*/ 0 h 507037"/>
                <a:gd name="connsiteX8" fmla="*/ 0 w 472368"/>
                <a:gd name="connsiteY8" fmla="*/ 0 h 50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2368" h="507037">
                  <a:moveTo>
                    <a:pt x="0" y="0"/>
                  </a:moveTo>
                  <a:lnTo>
                    <a:pt x="8667" y="73672"/>
                  </a:lnTo>
                  <a:lnTo>
                    <a:pt x="39003" y="78005"/>
                  </a:lnTo>
                  <a:cubicBezTo>
                    <a:pt x="37558" y="199347"/>
                    <a:pt x="36114" y="320690"/>
                    <a:pt x="34669" y="442032"/>
                  </a:cubicBezTo>
                  <a:lnTo>
                    <a:pt x="169012" y="472368"/>
                  </a:lnTo>
                  <a:lnTo>
                    <a:pt x="424698" y="507037"/>
                  </a:lnTo>
                  <a:lnTo>
                    <a:pt x="472368" y="69338"/>
                  </a:lnTo>
                  <a:lnTo>
                    <a:pt x="82339" y="0"/>
                  </a:lnTo>
                  <a:lnTo>
                    <a:pt x="0" y="0"/>
                  </a:lnTo>
                  <a:close/>
                </a:path>
              </a:pathLst>
            </a:cu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6A9922E-BA62-437B-84E8-E24D99BBCCCF}"/>
                </a:ext>
              </a:extLst>
            </p:cNvPr>
            <p:cNvSpPr txBox="1">
              <a:spLocks/>
            </p:cNvSpPr>
            <p:nvPr/>
          </p:nvSpPr>
          <p:spPr>
            <a:xfrm>
              <a:off x="853728" y="4738378"/>
              <a:ext cx="541708" cy="215444"/>
            </a:xfrm>
            <a:prstGeom prst="rect">
              <a:avLst/>
            </a:prstGeom>
            <a:noFill/>
          </p:spPr>
          <p:txBody>
            <a:bodyPr wrap="square" rtlCol="0">
              <a:spAutoFit/>
            </a:bodyPr>
            <a:lstStyle/>
            <a:p>
              <a:r>
                <a:rPr lang="en-US" sz="800" b="1" dirty="0">
                  <a:latin typeface="Arial" panose="020B0604020202020204" pitchFamily="34" charset="0"/>
                  <a:cs typeface="Arial" panose="020B0604020202020204" pitchFamily="34" charset="0"/>
                </a:rPr>
                <a:t>Warren</a:t>
              </a:r>
            </a:p>
          </p:txBody>
        </p:sp>
      </p:grpSp>
      <p:pic>
        <p:nvPicPr>
          <p:cNvPr id="7" name="Picture 6">
            <a:extLst>
              <a:ext uri="{FF2B5EF4-FFF2-40B4-BE49-F238E27FC236}">
                <a16:creationId xmlns:a16="http://schemas.microsoft.com/office/drawing/2014/main" id="{D9A243B4-1BE8-0531-33F9-60D20FC8FE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8585" y="2548313"/>
            <a:ext cx="1995677" cy="2391823"/>
          </a:xfrm>
          <a:prstGeom prst="rect">
            <a:avLst/>
          </a:prstGeom>
        </p:spPr>
      </p:pic>
      <p:sp>
        <p:nvSpPr>
          <p:cNvPr id="9" name="TextBox 8">
            <a:extLst>
              <a:ext uri="{FF2B5EF4-FFF2-40B4-BE49-F238E27FC236}">
                <a16:creationId xmlns:a16="http://schemas.microsoft.com/office/drawing/2014/main" id="{811E44B0-1D66-B2BE-56F8-6AECB4B81B01}"/>
              </a:ext>
            </a:extLst>
          </p:cNvPr>
          <p:cNvSpPr txBox="1"/>
          <p:nvPr/>
        </p:nvSpPr>
        <p:spPr>
          <a:xfrm>
            <a:off x="6269462" y="978653"/>
            <a:ext cx="4733925" cy="1569660"/>
          </a:xfrm>
          <a:prstGeom prst="rect">
            <a:avLst/>
          </a:prstGeom>
          <a:noFill/>
        </p:spPr>
        <p:txBody>
          <a:bodyPr wrap="square" rtlCol="0">
            <a:spAutoFit/>
          </a:bodyPr>
          <a:lstStyle/>
          <a:p>
            <a:pPr algn="ctr"/>
            <a:r>
              <a:rPr lang="en-US" sz="2400" b="1" dirty="0">
                <a:solidFill>
                  <a:srgbClr val="223C87"/>
                </a:solidFill>
                <a:latin typeface="+mj-lt"/>
              </a:rPr>
              <a:t>Warren County Engineer’s Office</a:t>
            </a:r>
          </a:p>
          <a:p>
            <a:pPr algn="ctr"/>
            <a:r>
              <a:rPr lang="en-US" b="1" dirty="0">
                <a:solidFill>
                  <a:srgbClr val="223C87"/>
                </a:solidFill>
                <a:latin typeface="+mj-lt"/>
              </a:rPr>
              <a:t>Kurt E. Weber, P.E., P.S. </a:t>
            </a:r>
          </a:p>
          <a:p>
            <a:pPr algn="ctr"/>
            <a:r>
              <a:rPr lang="en-US" b="1" dirty="0">
                <a:solidFill>
                  <a:srgbClr val="223C87"/>
                </a:solidFill>
                <a:latin typeface="+mj-lt"/>
              </a:rPr>
              <a:t>Warren County Engineer</a:t>
            </a:r>
          </a:p>
          <a:p>
            <a:pPr algn="ctr"/>
            <a:r>
              <a:rPr lang="en-US" sz="1200" dirty="0">
                <a:solidFill>
                  <a:srgbClr val="223C87"/>
                </a:solidFill>
                <a:latin typeface="+mj-lt"/>
              </a:rPr>
              <a:t>210 W. Main Street, Lebanon, OH 45036</a:t>
            </a:r>
          </a:p>
          <a:p>
            <a:pPr algn="ctr"/>
            <a:r>
              <a:rPr lang="en-US" sz="1200" dirty="0">
                <a:solidFill>
                  <a:srgbClr val="223C87"/>
                </a:solidFill>
                <a:latin typeface="+mj-lt"/>
              </a:rPr>
              <a:t>Phone: (513) 695-3301 Fax: (513) 695-7714</a:t>
            </a:r>
          </a:p>
          <a:p>
            <a:pPr algn="ctr"/>
            <a:r>
              <a:rPr lang="en-US" sz="1200" dirty="0">
                <a:solidFill>
                  <a:srgbClr val="223C87"/>
                </a:solidFill>
                <a:latin typeface="+mj-lt"/>
              </a:rPr>
              <a:t>https://engineer.warrencountyohio.gov/</a:t>
            </a:r>
          </a:p>
        </p:txBody>
      </p:sp>
      <p:pic>
        <p:nvPicPr>
          <p:cNvPr id="11" name="Picture 10">
            <a:extLst>
              <a:ext uri="{FF2B5EF4-FFF2-40B4-BE49-F238E27FC236}">
                <a16:creationId xmlns:a16="http://schemas.microsoft.com/office/drawing/2014/main" id="{DF8FD7F5-DB83-FFBF-50A8-86493A0DD64F}"/>
              </a:ext>
            </a:extLst>
          </p:cNvPr>
          <p:cNvPicPr>
            <a:picLocks noChangeAspect="1"/>
          </p:cNvPicPr>
          <p:nvPr/>
        </p:nvPicPr>
        <p:blipFill>
          <a:blip r:embed="rId4"/>
          <a:stretch>
            <a:fillRect/>
          </a:stretch>
        </p:blipFill>
        <p:spPr>
          <a:xfrm>
            <a:off x="11337131" y="33870"/>
            <a:ext cx="706270" cy="846660"/>
          </a:xfrm>
          <a:prstGeom prst="rect">
            <a:avLst/>
          </a:prstGeom>
        </p:spPr>
      </p:pic>
      <p:sp>
        <p:nvSpPr>
          <p:cNvPr id="13" name="TextBox 12">
            <a:extLst>
              <a:ext uri="{FF2B5EF4-FFF2-40B4-BE49-F238E27FC236}">
                <a16:creationId xmlns:a16="http://schemas.microsoft.com/office/drawing/2014/main" id="{E8798115-00BF-9BDF-BCAC-B11648FC6C28}"/>
              </a:ext>
            </a:extLst>
          </p:cNvPr>
          <p:cNvSpPr txBox="1"/>
          <p:nvPr/>
        </p:nvSpPr>
        <p:spPr>
          <a:xfrm>
            <a:off x="6269462" y="4817518"/>
            <a:ext cx="5213520" cy="2123658"/>
          </a:xfrm>
          <a:prstGeom prst="rect">
            <a:avLst/>
          </a:prstGeom>
          <a:noFill/>
        </p:spPr>
        <p:txBody>
          <a:bodyPr wrap="square" rtlCol="0">
            <a:spAutoFit/>
          </a:bodyPr>
          <a:lstStyle/>
          <a:p>
            <a:pPr algn="ctr"/>
            <a:r>
              <a:rPr lang="en-US" sz="2400" b="1" dirty="0">
                <a:solidFill>
                  <a:srgbClr val="223C87"/>
                </a:solidFill>
                <a:latin typeface="+mj-lt"/>
              </a:rPr>
              <a:t>Warren County Engineer’s Office Staff</a:t>
            </a:r>
          </a:p>
          <a:p>
            <a:pPr algn="ctr"/>
            <a:r>
              <a:rPr lang="en-US" b="1" dirty="0">
                <a:solidFill>
                  <a:srgbClr val="223C87"/>
                </a:solidFill>
                <a:latin typeface="+mj-lt"/>
              </a:rPr>
              <a:t>16 Employees</a:t>
            </a:r>
          </a:p>
          <a:p>
            <a:pPr algn="ctr"/>
            <a:r>
              <a:rPr lang="en-US" b="1" dirty="0">
                <a:solidFill>
                  <a:srgbClr val="223C87"/>
                </a:solidFill>
                <a:latin typeface="+mj-lt"/>
              </a:rPr>
              <a:t>7 Engineers</a:t>
            </a:r>
          </a:p>
          <a:p>
            <a:pPr algn="ctr"/>
            <a:r>
              <a:rPr lang="en-US" b="1" dirty="0">
                <a:solidFill>
                  <a:srgbClr val="223C87"/>
                </a:solidFill>
                <a:latin typeface="+mj-lt"/>
              </a:rPr>
              <a:t>6 Inspectors or Technical Positions</a:t>
            </a:r>
          </a:p>
          <a:p>
            <a:pPr algn="ctr"/>
            <a:r>
              <a:rPr lang="en-US" b="1" dirty="0">
                <a:solidFill>
                  <a:srgbClr val="223C87"/>
                </a:solidFill>
                <a:latin typeface="+mj-lt"/>
              </a:rPr>
              <a:t>3 Administrative Positions</a:t>
            </a:r>
          </a:p>
          <a:p>
            <a:pPr algn="ctr"/>
            <a:endParaRPr lang="en-US" b="1" dirty="0">
              <a:solidFill>
                <a:srgbClr val="223C87"/>
              </a:solidFill>
              <a:latin typeface="+mj-lt"/>
            </a:endParaRPr>
          </a:p>
          <a:p>
            <a:pPr algn="ctr"/>
            <a:endParaRPr lang="en-US" b="1" dirty="0">
              <a:solidFill>
                <a:schemeClr val="bg1">
                  <a:lumMod val="95000"/>
                </a:schemeClr>
              </a:solidFill>
              <a:latin typeface="+mj-lt"/>
            </a:endParaRPr>
          </a:p>
        </p:txBody>
      </p:sp>
    </p:spTree>
    <p:extLst>
      <p:ext uri="{BB962C8B-B14F-4D97-AF65-F5344CB8AC3E}">
        <p14:creationId xmlns:p14="http://schemas.microsoft.com/office/powerpoint/2010/main" val="4747769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FCD7A44E-EDA7-160D-0211-C59FCABFF0B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2830461D-8151-3344-C49F-FB956A9859AC}"/>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04FFCDC0-39A8-7DE4-6CE7-C484F6FDA003}"/>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MAH-</a:t>
            </a:r>
            <a:r>
              <a:rPr lang="en-US" sz="2800" b="1" dirty="0">
                <a:solidFill>
                  <a:srgbClr val="DFDFDF"/>
                </a:solidFill>
              </a:rPr>
              <a:t>Mahoning Avenue Industrial Corridor  Bridge over Morrison Run</a:t>
            </a:r>
          </a:p>
        </p:txBody>
      </p:sp>
      <p:pic>
        <p:nvPicPr>
          <p:cNvPr id="3" name="Picture 2">
            <a:extLst>
              <a:ext uri="{FF2B5EF4-FFF2-40B4-BE49-F238E27FC236}">
                <a16:creationId xmlns:a16="http://schemas.microsoft.com/office/drawing/2014/main" id="{001FAED2-C5A6-2223-71FE-50F2173DA3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2" name="Title 1">
            <a:extLst>
              <a:ext uri="{FF2B5EF4-FFF2-40B4-BE49-F238E27FC236}">
                <a16:creationId xmlns:a16="http://schemas.microsoft.com/office/drawing/2014/main" id="{6C42923A-BA9F-4782-E4FA-BC74FD7EE6DD}"/>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PROJECT LOCATION</a:t>
            </a:r>
            <a:endParaRPr lang="en-US" sz="3200" b="1" dirty="0">
              <a:solidFill>
                <a:srgbClr val="223C87"/>
              </a:solidFill>
            </a:endParaRPr>
          </a:p>
        </p:txBody>
      </p:sp>
      <p:pic>
        <p:nvPicPr>
          <p:cNvPr id="4" name="Picture 3">
            <a:extLst>
              <a:ext uri="{FF2B5EF4-FFF2-40B4-BE49-F238E27FC236}">
                <a16:creationId xmlns:a16="http://schemas.microsoft.com/office/drawing/2014/main" id="{6BB44B3F-4884-F250-CF8D-94C5DE5E27E6}"/>
              </a:ext>
            </a:extLst>
          </p:cNvPr>
          <p:cNvPicPr>
            <a:picLocks noChangeAspect="1"/>
          </p:cNvPicPr>
          <p:nvPr/>
        </p:nvPicPr>
        <p:blipFill>
          <a:blip r:embed="rId4"/>
          <a:stretch>
            <a:fillRect/>
          </a:stretch>
        </p:blipFill>
        <p:spPr>
          <a:xfrm>
            <a:off x="3011407" y="1554480"/>
            <a:ext cx="6169183" cy="4846320"/>
          </a:xfrm>
          <a:prstGeom prst="rect">
            <a:avLst/>
          </a:prstGeom>
        </p:spPr>
      </p:pic>
      <p:sp>
        <p:nvSpPr>
          <p:cNvPr id="7" name="Oval 6">
            <a:extLst>
              <a:ext uri="{FF2B5EF4-FFF2-40B4-BE49-F238E27FC236}">
                <a16:creationId xmlns:a16="http://schemas.microsoft.com/office/drawing/2014/main" id="{AF0613EB-86CE-DBE7-FCFA-848105A5813F}"/>
              </a:ext>
            </a:extLst>
          </p:cNvPr>
          <p:cNvSpPr/>
          <p:nvPr/>
        </p:nvSpPr>
        <p:spPr>
          <a:xfrm rot="2277611">
            <a:off x="6207538" y="3446312"/>
            <a:ext cx="770023" cy="101065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0952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88F07417-2038-0A57-2B30-390D62AFADA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6B8C85FC-38F1-C172-1958-AE30B18DCB9F}"/>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70BAB9E9-612B-2D88-2F5A-E88EBC7608A9}"/>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MAH-</a:t>
            </a:r>
            <a:r>
              <a:rPr lang="en-US" sz="2800" b="1" dirty="0">
                <a:solidFill>
                  <a:srgbClr val="DFDFDF"/>
                </a:solidFill>
              </a:rPr>
              <a:t>Mahoning Avenue Industrial Corridor  Bridge over Morrison Run</a:t>
            </a:r>
          </a:p>
        </p:txBody>
      </p:sp>
      <p:pic>
        <p:nvPicPr>
          <p:cNvPr id="3" name="Picture 2">
            <a:extLst>
              <a:ext uri="{FF2B5EF4-FFF2-40B4-BE49-F238E27FC236}">
                <a16:creationId xmlns:a16="http://schemas.microsoft.com/office/drawing/2014/main" id="{D42D7EDE-D71B-ACB4-1E0D-581B73467B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2" name="Title 1">
            <a:extLst>
              <a:ext uri="{FF2B5EF4-FFF2-40B4-BE49-F238E27FC236}">
                <a16:creationId xmlns:a16="http://schemas.microsoft.com/office/drawing/2014/main" id="{9C4809F8-FACB-D61F-E2A7-5C9DCB69E18B}"/>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PROJECT LOCATION</a:t>
            </a:r>
            <a:endParaRPr lang="en-US" sz="3200" b="1" dirty="0">
              <a:solidFill>
                <a:srgbClr val="223C87"/>
              </a:solidFill>
            </a:endParaRPr>
          </a:p>
        </p:txBody>
      </p:sp>
      <p:pic>
        <p:nvPicPr>
          <p:cNvPr id="6" name="Picture 5">
            <a:extLst>
              <a:ext uri="{FF2B5EF4-FFF2-40B4-BE49-F238E27FC236}">
                <a16:creationId xmlns:a16="http://schemas.microsoft.com/office/drawing/2014/main" id="{DA339D08-C6F7-1AC5-058F-DF9B3DD68230}"/>
              </a:ext>
            </a:extLst>
          </p:cNvPr>
          <p:cNvPicPr>
            <a:picLocks noChangeAspect="1"/>
          </p:cNvPicPr>
          <p:nvPr/>
        </p:nvPicPr>
        <p:blipFill>
          <a:blip r:embed="rId3"/>
          <a:stretch>
            <a:fillRect/>
          </a:stretch>
        </p:blipFill>
        <p:spPr>
          <a:xfrm>
            <a:off x="3482558" y="1554480"/>
            <a:ext cx="5226881" cy="4846320"/>
          </a:xfrm>
          <a:prstGeom prst="rect">
            <a:avLst/>
          </a:prstGeom>
        </p:spPr>
      </p:pic>
      <p:sp>
        <p:nvSpPr>
          <p:cNvPr id="10" name="Oval 9">
            <a:extLst>
              <a:ext uri="{FF2B5EF4-FFF2-40B4-BE49-F238E27FC236}">
                <a16:creationId xmlns:a16="http://schemas.microsoft.com/office/drawing/2014/main" id="{C91DA4C9-5AB9-F74B-3180-2898D7AC4654}"/>
              </a:ext>
            </a:extLst>
          </p:cNvPr>
          <p:cNvSpPr/>
          <p:nvPr/>
        </p:nvSpPr>
        <p:spPr>
          <a:xfrm rot="1902779">
            <a:off x="5728191" y="2767745"/>
            <a:ext cx="735613" cy="177970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105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497AFA5E-9358-4EC2-977F-B57F3AC1571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B5E931D-B54D-7D92-ABC8-421227F3A672}"/>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8DE1797F-6B9E-0F52-D0DC-FC5708D6C55A}"/>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MAH-</a:t>
            </a:r>
            <a:r>
              <a:rPr lang="en-US" sz="2800" b="1" dirty="0">
                <a:solidFill>
                  <a:srgbClr val="DFDFDF"/>
                </a:solidFill>
              </a:rPr>
              <a:t>Mahoning Avenue Industrial Corridor  Bridge over Morrison Run</a:t>
            </a:r>
          </a:p>
        </p:txBody>
      </p:sp>
      <p:pic>
        <p:nvPicPr>
          <p:cNvPr id="3" name="Picture 2">
            <a:extLst>
              <a:ext uri="{FF2B5EF4-FFF2-40B4-BE49-F238E27FC236}">
                <a16:creationId xmlns:a16="http://schemas.microsoft.com/office/drawing/2014/main" id="{F6D2682E-F2D0-5156-1EAA-4627898C03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2" name="Title 1">
            <a:extLst>
              <a:ext uri="{FF2B5EF4-FFF2-40B4-BE49-F238E27FC236}">
                <a16:creationId xmlns:a16="http://schemas.microsoft.com/office/drawing/2014/main" id="{F8104E0E-597A-773E-D0EE-31BD7D6281FE}"/>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PROJECT FUNDING</a:t>
            </a:r>
            <a:endParaRPr lang="en-US" sz="3200" b="1" dirty="0">
              <a:solidFill>
                <a:srgbClr val="223C87"/>
              </a:solidFill>
            </a:endParaRPr>
          </a:p>
        </p:txBody>
      </p:sp>
      <p:sp>
        <p:nvSpPr>
          <p:cNvPr id="4" name="Text Placeholder 2">
            <a:extLst>
              <a:ext uri="{FF2B5EF4-FFF2-40B4-BE49-F238E27FC236}">
                <a16:creationId xmlns:a16="http://schemas.microsoft.com/office/drawing/2014/main" id="{7297E6F6-E05F-29F4-62F1-59E3B6EB3C9F}"/>
              </a:ext>
            </a:extLst>
          </p:cNvPr>
          <p:cNvSpPr txBox="1">
            <a:spLocks/>
          </p:cNvSpPr>
          <p:nvPr/>
        </p:nvSpPr>
        <p:spPr>
          <a:xfrm>
            <a:off x="1457091" y="1885571"/>
            <a:ext cx="8601309" cy="35377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rgbClr val="223C87"/>
                </a:solidFill>
              </a:rPr>
              <a:t>The total cost of the bridge replacement project was $417,392</a:t>
            </a:r>
          </a:p>
          <a:p>
            <a:pPr marL="0" indent="0">
              <a:buNone/>
            </a:pPr>
            <a:r>
              <a:rPr lang="en-US" sz="2400" dirty="0">
                <a:solidFill>
                  <a:srgbClr val="223C87"/>
                </a:solidFill>
              </a:rPr>
              <a:t>	(33%) funded by U.S. EDA $137,739 </a:t>
            </a:r>
          </a:p>
          <a:p>
            <a:pPr marL="0" indent="0">
              <a:buNone/>
            </a:pPr>
            <a:r>
              <a:rPr lang="en-US" sz="2400" dirty="0">
                <a:solidFill>
                  <a:srgbClr val="223C87"/>
                </a:solidFill>
              </a:rPr>
              <a:t>	(19%) funded by OPWC $79,304 </a:t>
            </a:r>
          </a:p>
          <a:p>
            <a:pPr marL="0" indent="0">
              <a:buNone/>
            </a:pPr>
            <a:r>
              <a:rPr lang="en-US" sz="2400" dirty="0">
                <a:solidFill>
                  <a:srgbClr val="223C87"/>
                </a:solidFill>
              </a:rPr>
              <a:t> 	(8%) funded by MCTID $33,391</a:t>
            </a:r>
          </a:p>
          <a:p>
            <a:pPr marL="0" indent="0">
              <a:buNone/>
            </a:pPr>
            <a:r>
              <a:rPr lang="en-US" sz="2400" dirty="0">
                <a:solidFill>
                  <a:srgbClr val="223C87"/>
                </a:solidFill>
              </a:rPr>
              <a:t>	(18%) funded by TIF $75,131</a:t>
            </a:r>
          </a:p>
          <a:p>
            <a:pPr marL="0" indent="0">
              <a:buNone/>
            </a:pPr>
            <a:r>
              <a:rPr lang="en-US" sz="2400" dirty="0">
                <a:solidFill>
                  <a:srgbClr val="223C87"/>
                </a:solidFill>
              </a:rPr>
              <a:t>	(22%) funded by Sales Tax $91,827</a:t>
            </a:r>
          </a:p>
        </p:txBody>
      </p:sp>
    </p:spTree>
    <p:extLst>
      <p:ext uri="{BB962C8B-B14F-4D97-AF65-F5344CB8AC3E}">
        <p14:creationId xmlns:p14="http://schemas.microsoft.com/office/powerpoint/2010/main" val="34763550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2E67DE17-BCF9-ADAD-0A4B-44DCDC200E5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8110D73-27B0-9C73-5183-9AF8D27862ED}"/>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39C0C701-8B53-2537-017C-5D3B49B51453}"/>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MAH-</a:t>
            </a:r>
            <a:r>
              <a:rPr lang="en-US" sz="2800" b="1" dirty="0">
                <a:solidFill>
                  <a:srgbClr val="DFDFDF"/>
                </a:solidFill>
              </a:rPr>
              <a:t>Mahoning Avenue Industrial Corridor  Bridge over Morrison Run</a:t>
            </a:r>
          </a:p>
        </p:txBody>
      </p:sp>
      <p:pic>
        <p:nvPicPr>
          <p:cNvPr id="3" name="Picture 2">
            <a:extLst>
              <a:ext uri="{FF2B5EF4-FFF2-40B4-BE49-F238E27FC236}">
                <a16:creationId xmlns:a16="http://schemas.microsoft.com/office/drawing/2014/main" id="{4835C395-8F01-33CD-BF60-B55F2687BC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2" name="Title 1">
            <a:extLst>
              <a:ext uri="{FF2B5EF4-FFF2-40B4-BE49-F238E27FC236}">
                <a16:creationId xmlns:a16="http://schemas.microsoft.com/office/drawing/2014/main" id="{4766A354-F930-FEB3-8D98-8F53898E9384}"/>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PROPOSED WORK</a:t>
            </a:r>
            <a:endParaRPr lang="en-US" sz="3200" b="1" dirty="0">
              <a:solidFill>
                <a:srgbClr val="223C87"/>
              </a:solidFill>
            </a:endParaRPr>
          </a:p>
        </p:txBody>
      </p:sp>
      <p:pic>
        <p:nvPicPr>
          <p:cNvPr id="6" name="Picture 5">
            <a:extLst>
              <a:ext uri="{FF2B5EF4-FFF2-40B4-BE49-F238E27FC236}">
                <a16:creationId xmlns:a16="http://schemas.microsoft.com/office/drawing/2014/main" id="{CA7DE695-AF7B-5C22-5248-9A7A126533C6}"/>
              </a:ext>
            </a:extLst>
          </p:cNvPr>
          <p:cNvPicPr>
            <a:picLocks noChangeAspect="1"/>
          </p:cNvPicPr>
          <p:nvPr/>
        </p:nvPicPr>
        <p:blipFill>
          <a:blip r:embed="rId3"/>
          <a:stretch>
            <a:fillRect/>
          </a:stretch>
        </p:blipFill>
        <p:spPr>
          <a:xfrm>
            <a:off x="0" y="1609725"/>
            <a:ext cx="8229600" cy="4791075"/>
          </a:xfrm>
          <a:prstGeom prst="rect">
            <a:avLst/>
          </a:prstGeom>
        </p:spPr>
      </p:pic>
      <p:pic>
        <p:nvPicPr>
          <p:cNvPr id="9" name="Picture 8">
            <a:extLst>
              <a:ext uri="{FF2B5EF4-FFF2-40B4-BE49-F238E27FC236}">
                <a16:creationId xmlns:a16="http://schemas.microsoft.com/office/drawing/2014/main" id="{CB40AE7F-70C4-E846-2C91-128F7BFE3FA7}"/>
              </a:ext>
            </a:extLst>
          </p:cNvPr>
          <p:cNvPicPr>
            <a:picLocks noChangeAspect="1"/>
          </p:cNvPicPr>
          <p:nvPr/>
        </p:nvPicPr>
        <p:blipFill>
          <a:blip r:embed="rId4"/>
          <a:stretch>
            <a:fillRect/>
          </a:stretch>
        </p:blipFill>
        <p:spPr>
          <a:xfrm>
            <a:off x="8761315" y="914400"/>
            <a:ext cx="3060104" cy="5486400"/>
          </a:xfrm>
          <a:prstGeom prst="rect">
            <a:avLst/>
          </a:prstGeom>
        </p:spPr>
      </p:pic>
    </p:spTree>
    <p:extLst>
      <p:ext uri="{BB962C8B-B14F-4D97-AF65-F5344CB8AC3E}">
        <p14:creationId xmlns:p14="http://schemas.microsoft.com/office/powerpoint/2010/main" val="34695954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CE3D1154-8953-4DCC-BE0E-E28F5EE5528F}"/>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BAF1DE3-61CA-0D90-5D44-1DD907AF513B}"/>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A9A7EFA8-4E71-95C4-3597-AF1ADE85391C}"/>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MAH-</a:t>
            </a:r>
            <a:r>
              <a:rPr lang="en-US" sz="2800" b="1" dirty="0">
                <a:solidFill>
                  <a:srgbClr val="DFDFDF"/>
                </a:solidFill>
              </a:rPr>
              <a:t>Mahoning Avenue Industrial Corridor  Bridge over Morrison Run</a:t>
            </a:r>
          </a:p>
        </p:txBody>
      </p:sp>
      <p:pic>
        <p:nvPicPr>
          <p:cNvPr id="3" name="Picture 2">
            <a:extLst>
              <a:ext uri="{FF2B5EF4-FFF2-40B4-BE49-F238E27FC236}">
                <a16:creationId xmlns:a16="http://schemas.microsoft.com/office/drawing/2014/main" id="{80E2C667-23FD-F340-167D-44F939203C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2" name="Title 1">
            <a:extLst>
              <a:ext uri="{FF2B5EF4-FFF2-40B4-BE49-F238E27FC236}">
                <a16:creationId xmlns:a16="http://schemas.microsoft.com/office/drawing/2014/main" id="{31718810-535B-721B-F104-DBF5CA603222}"/>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EXISTING BRIDGE PHOTOS</a:t>
            </a:r>
            <a:endParaRPr lang="en-US" sz="3200" b="1" dirty="0">
              <a:solidFill>
                <a:srgbClr val="223C87"/>
              </a:solidFill>
            </a:endParaRPr>
          </a:p>
        </p:txBody>
      </p:sp>
      <p:pic>
        <p:nvPicPr>
          <p:cNvPr id="9" name="Picture 8">
            <a:extLst>
              <a:ext uri="{FF2B5EF4-FFF2-40B4-BE49-F238E27FC236}">
                <a16:creationId xmlns:a16="http://schemas.microsoft.com/office/drawing/2014/main" id="{24296111-B5D1-67A4-D489-2D2398C974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6100" y="1545619"/>
            <a:ext cx="4720227" cy="3540170"/>
          </a:xfrm>
          <a:prstGeom prst="rect">
            <a:avLst/>
          </a:prstGeom>
        </p:spPr>
      </p:pic>
      <p:pic>
        <p:nvPicPr>
          <p:cNvPr id="11" name="Picture 10">
            <a:extLst>
              <a:ext uri="{FF2B5EF4-FFF2-40B4-BE49-F238E27FC236}">
                <a16:creationId xmlns:a16="http://schemas.microsoft.com/office/drawing/2014/main" id="{9EDA1ADD-49FA-72B0-0258-8835C276E5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6386" y="1545620"/>
            <a:ext cx="4720227" cy="3540170"/>
          </a:xfrm>
          <a:prstGeom prst="rect">
            <a:avLst/>
          </a:prstGeom>
        </p:spPr>
      </p:pic>
      <p:sp>
        <p:nvSpPr>
          <p:cNvPr id="13" name="TextBox 12">
            <a:extLst>
              <a:ext uri="{FF2B5EF4-FFF2-40B4-BE49-F238E27FC236}">
                <a16:creationId xmlns:a16="http://schemas.microsoft.com/office/drawing/2014/main" id="{6DEB490F-A097-C9B8-F948-602C6B190F2F}"/>
              </a:ext>
            </a:extLst>
          </p:cNvPr>
          <p:cNvSpPr txBox="1"/>
          <p:nvPr/>
        </p:nvSpPr>
        <p:spPr>
          <a:xfrm>
            <a:off x="2429314" y="5878162"/>
            <a:ext cx="7333369" cy="369332"/>
          </a:xfrm>
          <a:prstGeom prst="rect">
            <a:avLst/>
          </a:prstGeom>
          <a:noFill/>
        </p:spPr>
        <p:txBody>
          <a:bodyPr wrap="square" rtlCol="0">
            <a:spAutoFit/>
          </a:bodyPr>
          <a:lstStyle/>
          <a:p>
            <a:pPr algn="ctr"/>
            <a:r>
              <a:rPr lang="en-US" dirty="0">
                <a:solidFill>
                  <a:srgbClr val="223C87"/>
                </a:solidFill>
              </a:rPr>
              <a:t>View of surface (left) and view underneath looking north (right)</a:t>
            </a:r>
          </a:p>
        </p:txBody>
      </p:sp>
    </p:spTree>
    <p:extLst>
      <p:ext uri="{BB962C8B-B14F-4D97-AF65-F5344CB8AC3E}">
        <p14:creationId xmlns:p14="http://schemas.microsoft.com/office/powerpoint/2010/main" val="7851825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AC290E87-80B0-FFF1-10B1-52E64063ACF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3AD5973-529A-F23D-2B51-1B5E0B503148}"/>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54880BCF-2BDF-EEC1-C568-6E74ABAA509B}"/>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MAH-</a:t>
            </a:r>
            <a:r>
              <a:rPr lang="en-US" sz="2800" b="1" dirty="0">
                <a:solidFill>
                  <a:srgbClr val="DFDFDF"/>
                </a:solidFill>
              </a:rPr>
              <a:t>Mahoning Avenue Industrial Corridor  Bridge over Morrison Run</a:t>
            </a:r>
          </a:p>
        </p:txBody>
      </p:sp>
      <p:pic>
        <p:nvPicPr>
          <p:cNvPr id="3" name="Picture 2">
            <a:extLst>
              <a:ext uri="{FF2B5EF4-FFF2-40B4-BE49-F238E27FC236}">
                <a16:creationId xmlns:a16="http://schemas.microsoft.com/office/drawing/2014/main" id="{19F2315E-3D07-AF40-65CF-3A40A1394A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2" name="Title 1">
            <a:extLst>
              <a:ext uri="{FF2B5EF4-FFF2-40B4-BE49-F238E27FC236}">
                <a16:creationId xmlns:a16="http://schemas.microsoft.com/office/drawing/2014/main" id="{0170F151-4CE4-2F83-11DF-28F12607BDF5}"/>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EXISTING BRIDGE PHOTOS</a:t>
            </a:r>
            <a:endParaRPr lang="en-US" sz="3200" b="1" dirty="0">
              <a:solidFill>
                <a:srgbClr val="223C87"/>
              </a:solidFill>
            </a:endParaRPr>
          </a:p>
        </p:txBody>
      </p:sp>
      <p:pic>
        <p:nvPicPr>
          <p:cNvPr id="5" name="Picture 4">
            <a:extLst>
              <a:ext uri="{FF2B5EF4-FFF2-40B4-BE49-F238E27FC236}">
                <a16:creationId xmlns:a16="http://schemas.microsoft.com/office/drawing/2014/main" id="{3128E7CA-6D67-0F08-0004-080B1206CE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2787" y="1778035"/>
            <a:ext cx="4418361" cy="3313771"/>
          </a:xfrm>
          <a:prstGeom prst="rect">
            <a:avLst/>
          </a:prstGeom>
        </p:spPr>
      </p:pic>
      <p:pic>
        <p:nvPicPr>
          <p:cNvPr id="7" name="Picture 6">
            <a:extLst>
              <a:ext uri="{FF2B5EF4-FFF2-40B4-BE49-F238E27FC236}">
                <a16:creationId xmlns:a16="http://schemas.microsoft.com/office/drawing/2014/main" id="{469831EF-2E4C-4F6F-17F5-A4C408A5AD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8420" y="1739771"/>
            <a:ext cx="4469382" cy="3352036"/>
          </a:xfrm>
          <a:prstGeom prst="rect">
            <a:avLst/>
          </a:prstGeom>
        </p:spPr>
      </p:pic>
      <p:sp>
        <p:nvSpPr>
          <p:cNvPr id="12" name="TextBox 11">
            <a:extLst>
              <a:ext uri="{FF2B5EF4-FFF2-40B4-BE49-F238E27FC236}">
                <a16:creationId xmlns:a16="http://schemas.microsoft.com/office/drawing/2014/main" id="{9A42FA98-DD71-9B12-89A0-2302269875C6}"/>
              </a:ext>
            </a:extLst>
          </p:cNvPr>
          <p:cNvSpPr txBox="1"/>
          <p:nvPr/>
        </p:nvSpPr>
        <p:spPr>
          <a:xfrm>
            <a:off x="2741735" y="5917178"/>
            <a:ext cx="7333369" cy="369332"/>
          </a:xfrm>
          <a:prstGeom prst="rect">
            <a:avLst/>
          </a:prstGeom>
          <a:noFill/>
        </p:spPr>
        <p:txBody>
          <a:bodyPr wrap="square" rtlCol="0">
            <a:spAutoFit/>
          </a:bodyPr>
          <a:lstStyle/>
          <a:p>
            <a:pPr algn="ctr"/>
            <a:r>
              <a:rPr lang="en-US" dirty="0">
                <a:solidFill>
                  <a:srgbClr val="223C87"/>
                </a:solidFill>
              </a:rPr>
              <a:t>View of underneath looking east (left) and view looking south (right)</a:t>
            </a:r>
          </a:p>
        </p:txBody>
      </p:sp>
    </p:spTree>
    <p:extLst>
      <p:ext uri="{BB962C8B-B14F-4D97-AF65-F5344CB8AC3E}">
        <p14:creationId xmlns:p14="http://schemas.microsoft.com/office/powerpoint/2010/main" val="20324684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A5D3735B-38D4-C000-381C-CF3D900C16CF}"/>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E4A6807-CDEB-3655-12A6-6748E16EE908}"/>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79CB0E42-2811-FD0B-0065-1C3905814A1A}"/>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MAH-</a:t>
            </a:r>
            <a:r>
              <a:rPr lang="en-US" sz="2800" b="1" dirty="0">
                <a:solidFill>
                  <a:srgbClr val="DFDFDF"/>
                </a:solidFill>
              </a:rPr>
              <a:t>Mahoning Avenue Industrial Corridor  Bridge over Morrison Run</a:t>
            </a:r>
          </a:p>
        </p:txBody>
      </p:sp>
      <p:pic>
        <p:nvPicPr>
          <p:cNvPr id="3" name="Picture 2">
            <a:extLst>
              <a:ext uri="{FF2B5EF4-FFF2-40B4-BE49-F238E27FC236}">
                <a16:creationId xmlns:a16="http://schemas.microsoft.com/office/drawing/2014/main" id="{85AF62E9-7634-4095-713E-B8134B6766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2" name="Title 1">
            <a:extLst>
              <a:ext uri="{FF2B5EF4-FFF2-40B4-BE49-F238E27FC236}">
                <a16:creationId xmlns:a16="http://schemas.microsoft.com/office/drawing/2014/main" id="{1B734E89-D64B-19FE-7C8B-97943BF73167}"/>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CONSTRUCTION PHOTOS</a:t>
            </a:r>
            <a:endParaRPr lang="en-US" sz="3200" b="1" dirty="0">
              <a:solidFill>
                <a:srgbClr val="223C87"/>
              </a:solidFill>
            </a:endParaRPr>
          </a:p>
        </p:txBody>
      </p:sp>
      <p:sp>
        <p:nvSpPr>
          <p:cNvPr id="6" name="TextBox 5">
            <a:extLst>
              <a:ext uri="{FF2B5EF4-FFF2-40B4-BE49-F238E27FC236}">
                <a16:creationId xmlns:a16="http://schemas.microsoft.com/office/drawing/2014/main" id="{3C96F49F-3D8A-33C9-0E40-63CA131AC563}"/>
              </a:ext>
            </a:extLst>
          </p:cNvPr>
          <p:cNvSpPr txBox="1"/>
          <p:nvPr/>
        </p:nvSpPr>
        <p:spPr>
          <a:xfrm>
            <a:off x="2429314" y="5750391"/>
            <a:ext cx="7333369" cy="646331"/>
          </a:xfrm>
          <a:prstGeom prst="rect">
            <a:avLst/>
          </a:prstGeom>
          <a:noFill/>
        </p:spPr>
        <p:txBody>
          <a:bodyPr wrap="square" rtlCol="0">
            <a:spAutoFit/>
          </a:bodyPr>
          <a:lstStyle/>
          <a:p>
            <a:pPr algn="ctr"/>
            <a:r>
              <a:rPr lang="en-US" dirty="0">
                <a:solidFill>
                  <a:srgbClr val="223C87"/>
                </a:solidFill>
              </a:rPr>
              <a:t>Installation of 20x6 precast box culvert &amp; placement of LSM backfill along with Type 2 &amp; Type 3 waterproofing</a:t>
            </a:r>
          </a:p>
        </p:txBody>
      </p:sp>
      <p:pic>
        <p:nvPicPr>
          <p:cNvPr id="10" name="Picture 9">
            <a:extLst>
              <a:ext uri="{FF2B5EF4-FFF2-40B4-BE49-F238E27FC236}">
                <a16:creationId xmlns:a16="http://schemas.microsoft.com/office/drawing/2014/main" id="{4DF303B9-9FE9-2D38-B515-9AFAF9E4EE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5289" y="1584175"/>
            <a:ext cx="3178143" cy="3886937"/>
          </a:xfrm>
          <a:prstGeom prst="rect">
            <a:avLst/>
          </a:prstGeom>
        </p:spPr>
      </p:pic>
      <p:pic>
        <p:nvPicPr>
          <p:cNvPr id="13" name="Picture 12">
            <a:extLst>
              <a:ext uri="{FF2B5EF4-FFF2-40B4-BE49-F238E27FC236}">
                <a16:creationId xmlns:a16="http://schemas.microsoft.com/office/drawing/2014/main" id="{AD2909FC-D60E-95B6-B860-A787F2837F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1879" y="1714131"/>
            <a:ext cx="4836032" cy="3627024"/>
          </a:xfrm>
          <a:prstGeom prst="rect">
            <a:avLst/>
          </a:prstGeom>
        </p:spPr>
      </p:pic>
    </p:spTree>
    <p:extLst>
      <p:ext uri="{BB962C8B-B14F-4D97-AF65-F5344CB8AC3E}">
        <p14:creationId xmlns:p14="http://schemas.microsoft.com/office/powerpoint/2010/main" val="1247974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602D681F-3E96-FA20-ED20-41B54218211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1482F17-956A-FA5A-FE65-5E2882FBA5B0}"/>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72C173D8-14C4-17FA-1665-E9EDE2267DC1}"/>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MAH-</a:t>
            </a:r>
            <a:r>
              <a:rPr lang="en-US" sz="2800" b="1" dirty="0">
                <a:solidFill>
                  <a:srgbClr val="DFDFDF"/>
                </a:solidFill>
              </a:rPr>
              <a:t>Mahoning Avenue Industrial Corridor  Bridge over Morrison Run</a:t>
            </a:r>
          </a:p>
        </p:txBody>
      </p:sp>
      <p:pic>
        <p:nvPicPr>
          <p:cNvPr id="3" name="Picture 2">
            <a:extLst>
              <a:ext uri="{FF2B5EF4-FFF2-40B4-BE49-F238E27FC236}">
                <a16:creationId xmlns:a16="http://schemas.microsoft.com/office/drawing/2014/main" id="{FF339A9F-29F5-21D3-8F7C-CC4B90E756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2" name="Title 1">
            <a:extLst>
              <a:ext uri="{FF2B5EF4-FFF2-40B4-BE49-F238E27FC236}">
                <a16:creationId xmlns:a16="http://schemas.microsoft.com/office/drawing/2014/main" id="{5E2FED9A-8FC1-C3A4-5329-FA1930264351}"/>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CONSTRUCTION PHOTOS</a:t>
            </a:r>
            <a:endParaRPr lang="en-US" sz="3200" b="1" dirty="0">
              <a:solidFill>
                <a:srgbClr val="223C87"/>
              </a:solidFill>
            </a:endParaRPr>
          </a:p>
        </p:txBody>
      </p:sp>
      <p:sp>
        <p:nvSpPr>
          <p:cNvPr id="5" name="TextBox 4">
            <a:extLst>
              <a:ext uri="{FF2B5EF4-FFF2-40B4-BE49-F238E27FC236}">
                <a16:creationId xmlns:a16="http://schemas.microsoft.com/office/drawing/2014/main" id="{F294F61B-1A8E-872E-8D33-FCAFBEEC9A85}"/>
              </a:ext>
            </a:extLst>
          </p:cNvPr>
          <p:cNvSpPr txBox="1"/>
          <p:nvPr/>
        </p:nvSpPr>
        <p:spPr>
          <a:xfrm>
            <a:off x="1987397" y="5955268"/>
            <a:ext cx="8217204" cy="369332"/>
          </a:xfrm>
          <a:prstGeom prst="rect">
            <a:avLst/>
          </a:prstGeom>
          <a:noFill/>
        </p:spPr>
        <p:txBody>
          <a:bodyPr wrap="square" rtlCol="0">
            <a:spAutoFit/>
          </a:bodyPr>
          <a:lstStyle/>
          <a:p>
            <a:pPr algn="ctr"/>
            <a:r>
              <a:rPr lang="en-US" dirty="0">
                <a:solidFill>
                  <a:srgbClr val="223C87"/>
                </a:solidFill>
              </a:rPr>
              <a:t>Poured outlet </a:t>
            </a:r>
            <a:r>
              <a:rPr lang="en-US" dirty="0" err="1">
                <a:solidFill>
                  <a:srgbClr val="223C87"/>
                </a:solidFill>
              </a:rPr>
              <a:t>wingwalls</a:t>
            </a:r>
            <a:r>
              <a:rPr lang="en-US" dirty="0">
                <a:solidFill>
                  <a:srgbClr val="223C87"/>
                </a:solidFill>
              </a:rPr>
              <a:t> (north side) &amp; Rock Channel Protection on North end</a:t>
            </a:r>
          </a:p>
        </p:txBody>
      </p:sp>
      <p:pic>
        <p:nvPicPr>
          <p:cNvPr id="9" name="Picture 8">
            <a:extLst>
              <a:ext uri="{FF2B5EF4-FFF2-40B4-BE49-F238E27FC236}">
                <a16:creationId xmlns:a16="http://schemas.microsoft.com/office/drawing/2014/main" id="{06ABA261-17C6-B721-09F2-96368C7E35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6507" y="1802678"/>
            <a:ext cx="4350770" cy="3264311"/>
          </a:xfrm>
          <a:prstGeom prst="rect">
            <a:avLst/>
          </a:prstGeom>
        </p:spPr>
      </p:pic>
      <p:pic>
        <p:nvPicPr>
          <p:cNvPr id="12" name="Picture 11">
            <a:extLst>
              <a:ext uri="{FF2B5EF4-FFF2-40B4-BE49-F238E27FC236}">
                <a16:creationId xmlns:a16="http://schemas.microsoft.com/office/drawing/2014/main" id="{3DED666A-1F3A-F9E4-EC87-ECDAC7E414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9871" y="1802678"/>
            <a:ext cx="4326429" cy="3243433"/>
          </a:xfrm>
          <a:prstGeom prst="rect">
            <a:avLst/>
          </a:prstGeom>
        </p:spPr>
      </p:pic>
    </p:spTree>
    <p:extLst>
      <p:ext uri="{BB962C8B-B14F-4D97-AF65-F5344CB8AC3E}">
        <p14:creationId xmlns:p14="http://schemas.microsoft.com/office/powerpoint/2010/main" val="1765341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F531F339-3D96-E480-96EF-3F19FCB100A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E7D9BBD-37C2-6169-294A-291FDB4A0C54}"/>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72803F1E-6FA3-6C80-3448-63EEA32F88EC}"/>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MAH-</a:t>
            </a:r>
            <a:r>
              <a:rPr lang="en-US" sz="2800" b="1" dirty="0">
                <a:solidFill>
                  <a:srgbClr val="DFDFDF"/>
                </a:solidFill>
              </a:rPr>
              <a:t>Mahoning Avenue Industrial Corridor  Bridge over Morrison Run</a:t>
            </a:r>
          </a:p>
        </p:txBody>
      </p:sp>
      <p:pic>
        <p:nvPicPr>
          <p:cNvPr id="3" name="Picture 2">
            <a:extLst>
              <a:ext uri="{FF2B5EF4-FFF2-40B4-BE49-F238E27FC236}">
                <a16:creationId xmlns:a16="http://schemas.microsoft.com/office/drawing/2014/main" id="{9BC6EBA8-5833-68EC-6686-008E2D63F6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2" name="Title 1">
            <a:extLst>
              <a:ext uri="{FF2B5EF4-FFF2-40B4-BE49-F238E27FC236}">
                <a16:creationId xmlns:a16="http://schemas.microsoft.com/office/drawing/2014/main" id="{E1D31B64-F9FE-E88D-DC56-1341C5AD7768}"/>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COMPLETED BRIDGE PHOTOS</a:t>
            </a:r>
            <a:endParaRPr lang="en-US" sz="3200" b="1" dirty="0">
              <a:solidFill>
                <a:srgbClr val="223C87"/>
              </a:solidFill>
            </a:endParaRPr>
          </a:p>
        </p:txBody>
      </p:sp>
      <p:pic>
        <p:nvPicPr>
          <p:cNvPr id="6" name="Picture 5">
            <a:extLst>
              <a:ext uri="{FF2B5EF4-FFF2-40B4-BE49-F238E27FC236}">
                <a16:creationId xmlns:a16="http://schemas.microsoft.com/office/drawing/2014/main" id="{6C5A8874-14E6-F87F-5FBB-9B56E54E69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773792" y="2171776"/>
            <a:ext cx="4516244" cy="3387183"/>
          </a:xfrm>
          <a:prstGeom prst="rect">
            <a:avLst/>
          </a:prstGeom>
        </p:spPr>
      </p:pic>
      <p:pic>
        <p:nvPicPr>
          <p:cNvPr id="10" name="Picture 9">
            <a:extLst>
              <a:ext uri="{FF2B5EF4-FFF2-40B4-BE49-F238E27FC236}">
                <a16:creationId xmlns:a16="http://schemas.microsoft.com/office/drawing/2014/main" id="{52D7F922-E23C-C0E6-EC3D-623E4D99BF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63582" y="1852572"/>
            <a:ext cx="5367453" cy="4025590"/>
          </a:xfrm>
          <a:prstGeom prst="rect">
            <a:avLst/>
          </a:prstGeom>
        </p:spPr>
      </p:pic>
    </p:spTree>
    <p:extLst>
      <p:ext uri="{BB962C8B-B14F-4D97-AF65-F5344CB8AC3E}">
        <p14:creationId xmlns:p14="http://schemas.microsoft.com/office/powerpoint/2010/main" val="40774975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BFEE1237-5E2A-82B0-E71C-5CA2D147F70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2799624F-2D72-36F9-ACE0-11069531A565}"/>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848D560B-BCC0-081E-6A80-6E7927AD2255}"/>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MAH-</a:t>
            </a:r>
            <a:r>
              <a:rPr lang="en-US" sz="2800" b="1" dirty="0">
                <a:solidFill>
                  <a:srgbClr val="DFDFDF"/>
                </a:solidFill>
              </a:rPr>
              <a:t>Mahoning Avenue Industrial Corridor  Bridge over Morrison Run</a:t>
            </a:r>
          </a:p>
        </p:txBody>
      </p:sp>
      <p:pic>
        <p:nvPicPr>
          <p:cNvPr id="3" name="Picture 2">
            <a:extLst>
              <a:ext uri="{FF2B5EF4-FFF2-40B4-BE49-F238E27FC236}">
                <a16:creationId xmlns:a16="http://schemas.microsoft.com/office/drawing/2014/main" id="{CDA1ED16-F0C0-2188-E1B5-94B1AC4B00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2" name="Title 1">
            <a:extLst>
              <a:ext uri="{FF2B5EF4-FFF2-40B4-BE49-F238E27FC236}">
                <a16:creationId xmlns:a16="http://schemas.microsoft.com/office/drawing/2014/main" id="{187BFCAF-3A48-BF0C-1B26-0347EAF2F2BF}"/>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COMPLETED BRIDGE PHOTOS</a:t>
            </a:r>
            <a:endParaRPr lang="en-US" sz="3200" b="1" dirty="0">
              <a:solidFill>
                <a:srgbClr val="223C87"/>
              </a:solidFill>
            </a:endParaRPr>
          </a:p>
        </p:txBody>
      </p:sp>
      <p:pic>
        <p:nvPicPr>
          <p:cNvPr id="5" name="Picture 4">
            <a:extLst>
              <a:ext uri="{FF2B5EF4-FFF2-40B4-BE49-F238E27FC236}">
                <a16:creationId xmlns:a16="http://schemas.microsoft.com/office/drawing/2014/main" id="{FE184809-36B3-F06F-0074-E21FAC9EF6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6309" y="1968190"/>
            <a:ext cx="4505093" cy="3378820"/>
          </a:xfrm>
          <a:prstGeom prst="rect">
            <a:avLst/>
          </a:prstGeom>
        </p:spPr>
      </p:pic>
      <p:pic>
        <p:nvPicPr>
          <p:cNvPr id="9" name="Picture 8">
            <a:extLst>
              <a:ext uri="{FF2B5EF4-FFF2-40B4-BE49-F238E27FC236}">
                <a16:creationId xmlns:a16="http://schemas.microsoft.com/office/drawing/2014/main" id="{F80E5999-9C29-1B34-4DBF-5ED51A5A07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86718" y="1968190"/>
            <a:ext cx="4497659" cy="3373244"/>
          </a:xfrm>
          <a:prstGeom prst="rect">
            <a:avLst/>
          </a:prstGeom>
        </p:spPr>
      </p:pic>
    </p:spTree>
    <p:extLst>
      <p:ext uri="{BB962C8B-B14F-4D97-AF65-F5344CB8AC3E}">
        <p14:creationId xmlns:p14="http://schemas.microsoft.com/office/powerpoint/2010/main" val="440057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CCC1780C-B2A2-811A-EDD5-C7805DEA0B1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50B25DE-D6CE-4754-9C99-57405C0BE70C}"/>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1A9EB33F-F1EB-49A6-DCE6-7B348435E2B9}"/>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King Avenue Bridge Replacement over Little Miami River</a:t>
            </a:r>
          </a:p>
        </p:txBody>
      </p:sp>
      <p:pic>
        <p:nvPicPr>
          <p:cNvPr id="11" name="Picture 10">
            <a:extLst>
              <a:ext uri="{FF2B5EF4-FFF2-40B4-BE49-F238E27FC236}">
                <a16:creationId xmlns:a16="http://schemas.microsoft.com/office/drawing/2014/main" id="{03A641D1-A537-2C76-18C3-CF45654D780A}"/>
              </a:ext>
            </a:extLst>
          </p:cNvPr>
          <p:cNvPicPr>
            <a:picLocks noChangeAspect="1"/>
          </p:cNvPicPr>
          <p:nvPr/>
        </p:nvPicPr>
        <p:blipFill>
          <a:blip r:embed="rId2"/>
          <a:stretch>
            <a:fillRect/>
          </a:stretch>
        </p:blipFill>
        <p:spPr>
          <a:xfrm>
            <a:off x="11337131" y="33870"/>
            <a:ext cx="706270" cy="846660"/>
          </a:xfrm>
          <a:prstGeom prst="rect">
            <a:avLst/>
          </a:prstGeom>
        </p:spPr>
      </p:pic>
      <p:pic>
        <p:nvPicPr>
          <p:cNvPr id="10" name="Content Placeholder 4" descr="A close-up of a bridge&#10;&#10;Description automatically generated">
            <a:extLst>
              <a:ext uri="{FF2B5EF4-FFF2-40B4-BE49-F238E27FC236}">
                <a16:creationId xmlns:a16="http://schemas.microsoft.com/office/drawing/2014/main" id="{3ABF520A-BD1E-90E1-567C-76AAE3301C2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97976" y="914399"/>
            <a:ext cx="5175908" cy="3657600"/>
          </a:xfrm>
          <a:prstGeom prst="rect">
            <a:avLst/>
          </a:prstGeom>
          <a:ln>
            <a:noFill/>
          </a:ln>
          <a:effectLst>
            <a:outerShdw blurRad="292100" dist="139700" dir="2700000" algn="tl" rotWithShape="0">
              <a:srgbClr val="333333">
                <a:alpha val="65000"/>
              </a:srgbClr>
            </a:outerShdw>
          </a:effectLst>
        </p:spPr>
      </p:pic>
      <p:pic>
        <p:nvPicPr>
          <p:cNvPr id="12" name="Picture 11" descr="A road with a guard rail&#10;&#10;Description automatically generated">
            <a:extLst>
              <a:ext uri="{FF2B5EF4-FFF2-40B4-BE49-F238E27FC236}">
                <a16:creationId xmlns:a16="http://schemas.microsoft.com/office/drawing/2014/main" id="{3B712424-241A-347B-DCAF-135BA83C99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5840" y="914400"/>
            <a:ext cx="5051291" cy="3657600"/>
          </a:xfrm>
          <a:prstGeom prst="rect">
            <a:avLst/>
          </a:prstGeom>
          <a:ln>
            <a:noFill/>
          </a:ln>
          <a:effectLst>
            <a:outerShdw blurRad="292100" dist="139700" dir="2700000" algn="tl" rotWithShape="0">
              <a:srgbClr val="333333">
                <a:alpha val="65000"/>
              </a:srgbClr>
            </a:outerShdw>
          </a:effectLst>
        </p:spPr>
      </p:pic>
      <p:sp>
        <p:nvSpPr>
          <p:cNvPr id="15" name="TextBox 14">
            <a:extLst>
              <a:ext uri="{FF2B5EF4-FFF2-40B4-BE49-F238E27FC236}">
                <a16:creationId xmlns:a16="http://schemas.microsoft.com/office/drawing/2014/main" id="{C77C5611-E99A-CA1F-B02C-A066786C8B5D}"/>
              </a:ext>
            </a:extLst>
          </p:cNvPr>
          <p:cNvSpPr txBox="1"/>
          <p:nvPr/>
        </p:nvSpPr>
        <p:spPr>
          <a:xfrm>
            <a:off x="-1" y="4734943"/>
            <a:ext cx="12192000" cy="1585049"/>
          </a:xfrm>
          <a:prstGeom prst="rect">
            <a:avLst/>
          </a:prstGeom>
          <a:noFill/>
        </p:spPr>
        <p:txBody>
          <a:bodyPr wrap="square">
            <a:spAutoFit/>
          </a:bodyPr>
          <a:lstStyle/>
          <a:p>
            <a:pPr marL="228600">
              <a:spcBef>
                <a:spcPts val="600"/>
              </a:spcBef>
            </a:pPr>
            <a:r>
              <a:rPr lang="en-US" sz="1800" b="1" dirty="0">
                <a:solidFill>
                  <a:srgbClr val="223C87"/>
                </a:solidFill>
              </a:rPr>
              <a:t>EXISTING CONDITIONS</a:t>
            </a:r>
            <a:endParaRPr lang="en-US" sz="1600" b="1" dirty="0">
              <a:solidFill>
                <a:srgbClr val="223C87"/>
              </a:solidFill>
            </a:endParaRPr>
          </a:p>
          <a:p>
            <a:pPr marL="457200" indent="-228600">
              <a:spcBef>
                <a:spcPts val="600"/>
              </a:spcBef>
              <a:buFont typeface="Arial" panose="020B0604020202020204" pitchFamily="34" charset="0"/>
              <a:buChar char="•"/>
            </a:pPr>
            <a:r>
              <a:rPr lang="en-US" sz="1600" b="1" dirty="0">
                <a:solidFill>
                  <a:srgbClr val="223C87"/>
                </a:solidFill>
              </a:rPr>
              <a:t>Bridge: </a:t>
            </a:r>
            <a:r>
              <a:rPr lang="en-US" sz="1600" dirty="0">
                <a:solidFill>
                  <a:srgbClr val="223C87"/>
                </a:solidFill>
              </a:rPr>
              <a:t>Existing 6-span concrete box beam bridge deteriorated to a point of posting for reduced weights</a:t>
            </a:r>
            <a:endParaRPr lang="en-US" sz="1600" b="1" dirty="0">
              <a:solidFill>
                <a:srgbClr val="223C87"/>
              </a:solidFill>
            </a:endParaRPr>
          </a:p>
          <a:p>
            <a:pPr marL="457200" indent="-228600">
              <a:spcBef>
                <a:spcPts val="600"/>
              </a:spcBef>
              <a:buFont typeface="Arial" panose="020B0604020202020204" pitchFamily="34" charset="0"/>
              <a:buChar char="•"/>
            </a:pPr>
            <a:r>
              <a:rPr lang="en-US" sz="1600" b="1" dirty="0">
                <a:solidFill>
                  <a:srgbClr val="223C87"/>
                </a:solidFill>
              </a:rPr>
              <a:t>Roadway:</a:t>
            </a:r>
            <a:r>
              <a:rPr lang="en-US" sz="1600" dirty="0">
                <a:solidFill>
                  <a:srgbClr val="223C87"/>
                </a:solidFill>
              </a:rPr>
              <a:t>  Existing roadway had narrow lanes and shoulders, steep vertical profile down to the bridge, and sharp horizontal curves on both bridge approaches</a:t>
            </a:r>
          </a:p>
          <a:p>
            <a:pPr marL="457200" indent="-228600">
              <a:spcBef>
                <a:spcPts val="600"/>
              </a:spcBef>
              <a:buFont typeface="Arial" panose="020B0604020202020204" pitchFamily="34" charset="0"/>
              <a:buChar char="•"/>
            </a:pPr>
            <a:r>
              <a:rPr lang="en-US" sz="1600" b="1" dirty="0">
                <a:solidFill>
                  <a:srgbClr val="223C87"/>
                </a:solidFill>
              </a:rPr>
              <a:t>Trail:  </a:t>
            </a:r>
            <a:r>
              <a:rPr lang="en-US" sz="1600" dirty="0">
                <a:solidFill>
                  <a:srgbClr val="223C87"/>
                </a:solidFill>
              </a:rPr>
              <a:t>Existing trail had dangerous at grade road crossing near a curve and did not have an improved access or parking area</a:t>
            </a:r>
          </a:p>
        </p:txBody>
      </p:sp>
    </p:spTree>
    <p:extLst>
      <p:ext uri="{BB962C8B-B14F-4D97-AF65-F5344CB8AC3E}">
        <p14:creationId xmlns:p14="http://schemas.microsoft.com/office/powerpoint/2010/main" val="30242980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C0F6287D-B533-D8EC-E6BD-87279BEED1F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B7CD043-B025-DFD0-9CD3-9A28E423402F}"/>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AB0F9DE6-9BD0-96BD-599E-55E979A14DFB}"/>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Mahoning County</a:t>
            </a:r>
            <a:endParaRPr lang="en-US" sz="3200" dirty="0">
              <a:solidFill>
                <a:srgbClr val="DFDFDF"/>
              </a:solidFill>
            </a:endParaRPr>
          </a:p>
        </p:txBody>
      </p:sp>
      <p:pic>
        <p:nvPicPr>
          <p:cNvPr id="3" name="Picture 2">
            <a:extLst>
              <a:ext uri="{FF2B5EF4-FFF2-40B4-BE49-F238E27FC236}">
                <a16:creationId xmlns:a16="http://schemas.microsoft.com/office/drawing/2014/main" id="{583E388E-E400-E15A-3789-F3693FADCE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5" name="TextBox 4">
            <a:extLst>
              <a:ext uri="{FF2B5EF4-FFF2-40B4-BE49-F238E27FC236}">
                <a16:creationId xmlns:a16="http://schemas.microsoft.com/office/drawing/2014/main" id="{6F3A4E72-5BA3-18FC-A600-52A309D3BAF8}"/>
              </a:ext>
            </a:extLst>
          </p:cNvPr>
          <p:cNvSpPr txBox="1"/>
          <p:nvPr/>
        </p:nvSpPr>
        <p:spPr>
          <a:xfrm>
            <a:off x="2015489" y="2136338"/>
            <a:ext cx="8161019" cy="2585323"/>
          </a:xfrm>
          <a:prstGeom prst="rect">
            <a:avLst/>
          </a:prstGeom>
          <a:noFill/>
        </p:spPr>
        <p:txBody>
          <a:bodyPr wrap="square">
            <a:spAutoFit/>
          </a:bodyPr>
          <a:lstStyle/>
          <a:p>
            <a:pPr algn="ctr"/>
            <a:r>
              <a:rPr lang="en-US" sz="5400" dirty="0">
                <a:solidFill>
                  <a:srgbClr val="223C87"/>
                </a:solidFill>
              </a:rPr>
              <a:t>MAH-Market St. Bridge over Mahoning River &amp; NS &amp; CSXT RR</a:t>
            </a:r>
            <a:endParaRPr lang="en-US" dirty="0">
              <a:solidFill>
                <a:srgbClr val="223C87"/>
              </a:solidFill>
            </a:endParaRPr>
          </a:p>
        </p:txBody>
      </p:sp>
    </p:spTree>
    <p:extLst>
      <p:ext uri="{BB962C8B-B14F-4D97-AF65-F5344CB8AC3E}">
        <p14:creationId xmlns:p14="http://schemas.microsoft.com/office/powerpoint/2010/main" val="5375466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5920CB64-5884-09F8-5596-1C27A6891F8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1C774A8-330C-0831-5FB0-132ABCBA3686}"/>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3D3B0616-91F8-4CC9-A5FA-33E6D09330C8}"/>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a:t>
            </a:r>
            <a:r>
              <a:rPr lang="en-US" sz="2800" b="1" dirty="0">
                <a:solidFill>
                  <a:srgbClr val="DFDFDF"/>
                </a:solidFill>
              </a:rPr>
              <a:t>MAH-Market St. Bridge over Mahoning River &amp; NS &amp; CSXT RR</a:t>
            </a:r>
          </a:p>
        </p:txBody>
      </p:sp>
      <p:pic>
        <p:nvPicPr>
          <p:cNvPr id="3" name="Picture 2">
            <a:extLst>
              <a:ext uri="{FF2B5EF4-FFF2-40B4-BE49-F238E27FC236}">
                <a16:creationId xmlns:a16="http://schemas.microsoft.com/office/drawing/2014/main" id="{D488223E-8EEA-C7DC-5895-2A1E2F885B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2" name="Title 1">
            <a:extLst>
              <a:ext uri="{FF2B5EF4-FFF2-40B4-BE49-F238E27FC236}">
                <a16:creationId xmlns:a16="http://schemas.microsoft.com/office/drawing/2014/main" id="{BBAA21D5-F869-422C-9C19-14274D52DC93}"/>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PROJECT LOCATION</a:t>
            </a:r>
            <a:endParaRPr lang="en-US" sz="3200" b="1" dirty="0">
              <a:solidFill>
                <a:srgbClr val="223C87"/>
              </a:solidFill>
            </a:endParaRPr>
          </a:p>
        </p:txBody>
      </p:sp>
      <p:pic>
        <p:nvPicPr>
          <p:cNvPr id="6" name="Content Placeholder 5">
            <a:extLst>
              <a:ext uri="{FF2B5EF4-FFF2-40B4-BE49-F238E27FC236}">
                <a16:creationId xmlns:a16="http://schemas.microsoft.com/office/drawing/2014/main" id="{388CAA9D-79E7-D909-6C53-E11D254613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74910" y="1554480"/>
            <a:ext cx="5442178" cy="4846320"/>
          </a:xfrm>
          <a:prstGeom prst="rect">
            <a:avLst/>
          </a:prstGeom>
        </p:spPr>
      </p:pic>
      <p:sp>
        <p:nvSpPr>
          <p:cNvPr id="10" name="Oval 9">
            <a:extLst>
              <a:ext uri="{FF2B5EF4-FFF2-40B4-BE49-F238E27FC236}">
                <a16:creationId xmlns:a16="http://schemas.microsoft.com/office/drawing/2014/main" id="{007C7B67-7E00-9206-1EB1-BE1BE0EA7CDC}"/>
              </a:ext>
            </a:extLst>
          </p:cNvPr>
          <p:cNvSpPr/>
          <p:nvPr/>
        </p:nvSpPr>
        <p:spPr>
          <a:xfrm rot="2277611">
            <a:off x="4510568" y="2778348"/>
            <a:ext cx="770023" cy="101065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09531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59ECC06B-CCA8-BD56-B70C-FCC05A1175C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3B4F74B-501D-7595-28FE-56973E0B0676}"/>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5EF53654-D63B-5891-8D20-D80542AC8666}"/>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a:t>
            </a:r>
            <a:r>
              <a:rPr lang="en-US" sz="2800" b="1" dirty="0">
                <a:solidFill>
                  <a:srgbClr val="DFDFDF"/>
                </a:solidFill>
              </a:rPr>
              <a:t>MAH-Market St. Bridge over Mahoning River &amp; NS &amp; CSXT RR</a:t>
            </a:r>
          </a:p>
        </p:txBody>
      </p:sp>
      <p:pic>
        <p:nvPicPr>
          <p:cNvPr id="3" name="Picture 2">
            <a:extLst>
              <a:ext uri="{FF2B5EF4-FFF2-40B4-BE49-F238E27FC236}">
                <a16:creationId xmlns:a16="http://schemas.microsoft.com/office/drawing/2014/main" id="{13B0FA3A-6575-17C3-1596-36FFA1BA3C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2" name="Title 1">
            <a:extLst>
              <a:ext uri="{FF2B5EF4-FFF2-40B4-BE49-F238E27FC236}">
                <a16:creationId xmlns:a16="http://schemas.microsoft.com/office/drawing/2014/main" id="{0E9A01E4-EA9B-1A0B-74D2-5728856350C3}"/>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LOCATION MAP</a:t>
            </a:r>
            <a:endParaRPr lang="en-US" sz="3200" b="1" dirty="0">
              <a:solidFill>
                <a:srgbClr val="223C87"/>
              </a:solidFill>
            </a:endParaRPr>
          </a:p>
        </p:txBody>
      </p:sp>
      <p:pic>
        <p:nvPicPr>
          <p:cNvPr id="5" name="Content Placeholder 3">
            <a:extLst>
              <a:ext uri="{FF2B5EF4-FFF2-40B4-BE49-F238E27FC236}">
                <a16:creationId xmlns:a16="http://schemas.microsoft.com/office/drawing/2014/main" id="{B7B9490B-454F-9BAC-E8A0-DF9C56A596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45434" y="1554773"/>
            <a:ext cx="7501130" cy="4846320"/>
          </a:xfrm>
          <a:prstGeom prst="rect">
            <a:avLst/>
          </a:prstGeom>
        </p:spPr>
      </p:pic>
      <p:sp>
        <p:nvSpPr>
          <p:cNvPr id="9" name="Oval 8">
            <a:extLst>
              <a:ext uri="{FF2B5EF4-FFF2-40B4-BE49-F238E27FC236}">
                <a16:creationId xmlns:a16="http://schemas.microsoft.com/office/drawing/2014/main" id="{0114A444-5C69-2287-5146-F014CC58353E}"/>
              </a:ext>
            </a:extLst>
          </p:cNvPr>
          <p:cNvSpPr/>
          <p:nvPr/>
        </p:nvSpPr>
        <p:spPr>
          <a:xfrm rot="1902779">
            <a:off x="5091318" y="3633755"/>
            <a:ext cx="845127" cy="205819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226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D395C6EC-BF73-6D6C-1D70-4E8DEBED98A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4198DE4-A488-A225-0ABB-A5280C9EA357}"/>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89C6D277-DE99-1A8B-693B-548851F8C82A}"/>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a:t>
            </a:r>
            <a:r>
              <a:rPr lang="en-US" sz="2800" b="1" dirty="0">
                <a:solidFill>
                  <a:srgbClr val="DFDFDF"/>
                </a:solidFill>
              </a:rPr>
              <a:t>MAH-Market St. Bridge over Mahoning River &amp; NS &amp; CSXT RR</a:t>
            </a:r>
          </a:p>
        </p:txBody>
      </p:sp>
      <p:pic>
        <p:nvPicPr>
          <p:cNvPr id="3" name="Picture 2">
            <a:extLst>
              <a:ext uri="{FF2B5EF4-FFF2-40B4-BE49-F238E27FC236}">
                <a16:creationId xmlns:a16="http://schemas.microsoft.com/office/drawing/2014/main" id="{756CE305-3863-2B3A-3BF7-0436736DAD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13" name="Title 1">
            <a:extLst>
              <a:ext uri="{FF2B5EF4-FFF2-40B4-BE49-F238E27FC236}">
                <a16:creationId xmlns:a16="http://schemas.microsoft.com/office/drawing/2014/main" id="{F8C4837F-1287-D036-901E-F349D21D126C}"/>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PROJECT FUNDING</a:t>
            </a:r>
            <a:endParaRPr lang="en-US" sz="3200" b="1" dirty="0">
              <a:solidFill>
                <a:srgbClr val="223C87"/>
              </a:solidFill>
            </a:endParaRPr>
          </a:p>
        </p:txBody>
      </p:sp>
      <p:sp>
        <p:nvSpPr>
          <p:cNvPr id="14" name="Text Placeholder 2">
            <a:extLst>
              <a:ext uri="{FF2B5EF4-FFF2-40B4-BE49-F238E27FC236}">
                <a16:creationId xmlns:a16="http://schemas.microsoft.com/office/drawing/2014/main" id="{F6C442F0-5FA0-9A77-1E54-895FE21772B7}"/>
              </a:ext>
            </a:extLst>
          </p:cNvPr>
          <p:cNvSpPr txBox="1">
            <a:spLocks/>
          </p:cNvSpPr>
          <p:nvPr/>
        </p:nvSpPr>
        <p:spPr>
          <a:xfrm>
            <a:off x="365759" y="1888713"/>
            <a:ext cx="11460479" cy="25308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rgbClr val="223C87"/>
                </a:solidFill>
              </a:rPr>
              <a:t>The original Major Bridge funding grant was $1,878,000 (49%) and we were using $1,955,221 (51%) Bridge Sales Tax.</a:t>
            </a:r>
          </a:p>
          <a:p>
            <a:pPr marL="0" indent="0">
              <a:buNone/>
            </a:pPr>
            <a:r>
              <a:rPr lang="en-US" sz="2400" dirty="0">
                <a:solidFill>
                  <a:srgbClr val="223C87"/>
                </a:solidFill>
              </a:rPr>
              <a:t> </a:t>
            </a:r>
          </a:p>
          <a:p>
            <a:pPr marL="0" indent="0">
              <a:buNone/>
            </a:pPr>
            <a:r>
              <a:rPr lang="en-US" sz="2400" dirty="0">
                <a:solidFill>
                  <a:srgbClr val="223C87"/>
                </a:solidFill>
              </a:rPr>
              <a:t>The final construction cost was $3,835,308 and ODOT paid $3,536,949 (92%).  We paid $186,155.22 (8%) with Bridge Sales Tax.</a:t>
            </a:r>
          </a:p>
        </p:txBody>
      </p:sp>
    </p:spTree>
    <p:extLst>
      <p:ext uri="{BB962C8B-B14F-4D97-AF65-F5344CB8AC3E}">
        <p14:creationId xmlns:p14="http://schemas.microsoft.com/office/powerpoint/2010/main" val="20207712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C278FDE1-291E-D742-4D7B-F87A362BC6A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28B130F-748B-7187-6DD9-BF234CE10F04}"/>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42339BAE-4A3A-6A26-9568-DB117447F9D4}"/>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a:t>
            </a:r>
            <a:r>
              <a:rPr lang="en-US" sz="2800" b="1" dirty="0">
                <a:solidFill>
                  <a:srgbClr val="DFDFDF"/>
                </a:solidFill>
              </a:rPr>
              <a:t>MAH-Market St. Bridge over Mahoning River &amp; NS &amp; CSXT RR</a:t>
            </a:r>
          </a:p>
        </p:txBody>
      </p:sp>
      <p:pic>
        <p:nvPicPr>
          <p:cNvPr id="3" name="Picture 2">
            <a:extLst>
              <a:ext uri="{FF2B5EF4-FFF2-40B4-BE49-F238E27FC236}">
                <a16:creationId xmlns:a16="http://schemas.microsoft.com/office/drawing/2014/main" id="{69595B95-D910-ED7C-A340-30A0CCFA4E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13" name="Title 1">
            <a:extLst>
              <a:ext uri="{FF2B5EF4-FFF2-40B4-BE49-F238E27FC236}">
                <a16:creationId xmlns:a16="http://schemas.microsoft.com/office/drawing/2014/main" id="{620ED600-F9CF-8A34-C6D1-BC4A51A4BF07}"/>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EXISTING BRIDGE</a:t>
            </a:r>
            <a:endParaRPr lang="en-US" sz="3200" b="1" dirty="0">
              <a:solidFill>
                <a:srgbClr val="223C87"/>
              </a:solidFill>
            </a:endParaRPr>
          </a:p>
        </p:txBody>
      </p:sp>
      <p:sp>
        <p:nvSpPr>
          <p:cNvPr id="14" name="Text Placeholder 2">
            <a:extLst>
              <a:ext uri="{FF2B5EF4-FFF2-40B4-BE49-F238E27FC236}">
                <a16:creationId xmlns:a16="http://schemas.microsoft.com/office/drawing/2014/main" id="{7F354273-27B6-285E-C65C-BF786494A7F0}"/>
              </a:ext>
            </a:extLst>
          </p:cNvPr>
          <p:cNvSpPr txBox="1">
            <a:spLocks/>
          </p:cNvSpPr>
          <p:nvPr/>
        </p:nvSpPr>
        <p:spPr>
          <a:xfrm>
            <a:off x="365760" y="1411036"/>
            <a:ext cx="11460479" cy="235004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en-US" sz="2000" dirty="0">
                <a:solidFill>
                  <a:srgbClr val="223C87"/>
                </a:solidFill>
              </a:rPr>
              <a:t>Constructed in 1981</a:t>
            </a:r>
          </a:p>
          <a:p>
            <a:pPr marL="342900" indent="-342900"/>
            <a:r>
              <a:rPr lang="en-US" sz="2000" dirty="0">
                <a:solidFill>
                  <a:srgbClr val="223C87"/>
                </a:solidFill>
              </a:rPr>
              <a:t>Continuous A588 (weathering steel) welded plate girders with reinforced concrete deck and cap-and-column piers &amp; abutments</a:t>
            </a:r>
          </a:p>
          <a:p>
            <a:pPr marL="342900" indent="-342900"/>
            <a:r>
              <a:rPr lang="en-US" sz="2000" dirty="0">
                <a:solidFill>
                  <a:srgbClr val="223C87"/>
                </a:solidFill>
              </a:rPr>
              <a:t>13 Spans = 191’, 210’, 168’, 99.33’, 111’, 111’, 111’, 116’, 116’, 93’, 85’, 85’, 78.17’ = +/- 1,574’</a:t>
            </a:r>
          </a:p>
          <a:p>
            <a:pPr marL="342900" indent="-342900"/>
            <a:r>
              <a:rPr lang="en-US" sz="2000" dirty="0">
                <a:solidFill>
                  <a:srgbClr val="223C87"/>
                </a:solidFill>
              </a:rPr>
              <a:t>Skew = None</a:t>
            </a:r>
          </a:p>
          <a:p>
            <a:pPr marL="342900" indent="-342900"/>
            <a:r>
              <a:rPr lang="en-US" sz="2000" dirty="0">
                <a:solidFill>
                  <a:srgbClr val="223C87"/>
                </a:solidFill>
              </a:rPr>
              <a:t>Design Loading = HS20-44 &amp; Alt. Military Loading</a:t>
            </a:r>
            <a:endParaRPr lang="en-US" sz="2400" dirty="0">
              <a:solidFill>
                <a:srgbClr val="223C87"/>
              </a:solidFill>
            </a:endParaRPr>
          </a:p>
        </p:txBody>
      </p:sp>
      <p:pic>
        <p:nvPicPr>
          <p:cNvPr id="4" name="Picture 3">
            <a:extLst>
              <a:ext uri="{FF2B5EF4-FFF2-40B4-BE49-F238E27FC236}">
                <a16:creationId xmlns:a16="http://schemas.microsoft.com/office/drawing/2014/main" id="{B513F40E-FF2D-697F-43A8-BF544EAE05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1617" y="3657600"/>
            <a:ext cx="8688759" cy="2743200"/>
          </a:xfrm>
          <a:prstGeom prst="rect">
            <a:avLst/>
          </a:prstGeom>
        </p:spPr>
      </p:pic>
    </p:spTree>
    <p:extLst>
      <p:ext uri="{BB962C8B-B14F-4D97-AF65-F5344CB8AC3E}">
        <p14:creationId xmlns:p14="http://schemas.microsoft.com/office/powerpoint/2010/main" val="42070068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BA23988A-60F3-4C03-75AE-4131581BFAF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3C9602D-7C2A-49DB-5441-753C93E653DA}"/>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6163DC83-DD13-FF15-B59F-EE25D16AB71A}"/>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a:t>
            </a:r>
            <a:r>
              <a:rPr lang="en-US" sz="2800" b="1" dirty="0">
                <a:solidFill>
                  <a:srgbClr val="DFDFDF"/>
                </a:solidFill>
              </a:rPr>
              <a:t>MAH-Market St. Bridge over Mahoning River &amp; NS &amp; CSXT RR</a:t>
            </a:r>
          </a:p>
        </p:txBody>
      </p:sp>
      <p:pic>
        <p:nvPicPr>
          <p:cNvPr id="3" name="Picture 2">
            <a:extLst>
              <a:ext uri="{FF2B5EF4-FFF2-40B4-BE49-F238E27FC236}">
                <a16:creationId xmlns:a16="http://schemas.microsoft.com/office/drawing/2014/main" id="{D4783D60-25C4-2AFE-0E99-B8ADAD56A3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13" name="Title 1">
            <a:extLst>
              <a:ext uri="{FF2B5EF4-FFF2-40B4-BE49-F238E27FC236}">
                <a16:creationId xmlns:a16="http://schemas.microsoft.com/office/drawing/2014/main" id="{EE3D7AD7-00DA-B7C7-073F-69BB735C3995}"/>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PROPOSED WORK</a:t>
            </a:r>
            <a:endParaRPr lang="en-US" sz="3200" b="1" dirty="0">
              <a:solidFill>
                <a:srgbClr val="223C87"/>
              </a:solidFill>
            </a:endParaRPr>
          </a:p>
        </p:txBody>
      </p:sp>
      <p:sp>
        <p:nvSpPr>
          <p:cNvPr id="14" name="Text Placeholder 2">
            <a:extLst>
              <a:ext uri="{FF2B5EF4-FFF2-40B4-BE49-F238E27FC236}">
                <a16:creationId xmlns:a16="http://schemas.microsoft.com/office/drawing/2014/main" id="{D2E01BA3-8094-9653-AC48-86FEB48F2E26}"/>
              </a:ext>
            </a:extLst>
          </p:cNvPr>
          <p:cNvSpPr txBox="1">
            <a:spLocks/>
          </p:cNvSpPr>
          <p:nvPr/>
        </p:nvSpPr>
        <p:spPr>
          <a:xfrm>
            <a:off x="365759" y="1502476"/>
            <a:ext cx="11460479" cy="47840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r>
              <a:rPr lang="en-US" sz="2000" dirty="0">
                <a:solidFill>
                  <a:srgbClr val="223C87"/>
                </a:solidFill>
              </a:rPr>
              <a:t>Remove and replace existing bridge lighting </a:t>
            </a:r>
          </a:p>
          <a:p>
            <a:pPr marL="285750" indent="-285750"/>
            <a:r>
              <a:rPr lang="en-US" sz="2000" dirty="0">
                <a:solidFill>
                  <a:srgbClr val="223C87"/>
                </a:solidFill>
              </a:rPr>
              <a:t>Replace existing strip seals at expansion joints</a:t>
            </a:r>
          </a:p>
          <a:p>
            <a:pPr marL="285750" indent="-285750"/>
            <a:r>
              <a:rPr lang="en-US" sz="2000" dirty="0">
                <a:solidFill>
                  <a:srgbClr val="223C87"/>
                </a:solidFill>
              </a:rPr>
              <a:t>Replace existing elastomeric compression seal and joint armor at North Abutment </a:t>
            </a:r>
          </a:p>
          <a:p>
            <a:pPr marL="285750" indent="-285750"/>
            <a:r>
              <a:rPr lang="en-US" sz="2000" dirty="0">
                <a:solidFill>
                  <a:srgbClr val="223C87"/>
                </a:solidFill>
              </a:rPr>
              <a:t>Install new vandal protection fence (8’ tall to allow future snooper inspections)</a:t>
            </a:r>
          </a:p>
          <a:p>
            <a:pPr marL="285750" indent="-285750"/>
            <a:r>
              <a:rPr lang="en-US" sz="2000" dirty="0">
                <a:solidFill>
                  <a:srgbClr val="223C87"/>
                </a:solidFill>
              </a:rPr>
              <a:t>Install new micro silica modified concrete overlay (at Units 3 &amp; 4 only)</a:t>
            </a:r>
          </a:p>
          <a:p>
            <a:pPr marL="285750" indent="-285750"/>
            <a:r>
              <a:rPr lang="en-US" sz="2000" dirty="0">
                <a:solidFill>
                  <a:srgbClr val="223C87"/>
                </a:solidFill>
              </a:rPr>
              <a:t>Patching concrete deck (at Units 1 &amp; 2)</a:t>
            </a:r>
          </a:p>
          <a:p>
            <a:pPr marL="285750" indent="-285750"/>
            <a:r>
              <a:rPr lang="en-US" sz="2000" dirty="0">
                <a:solidFill>
                  <a:srgbClr val="223C87"/>
                </a:solidFill>
              </a:rPr>
              <a:t>Patching concrete abutments and piers</a:t>
            </a:r>
          </a:p>
          <a:p>
            <a:pPr marL="285750" indent="-285750"/>
            <a:r>
              <a:rPr lang="en-US" sz="2000" dirty="0">
                <a:solidFill>
                  <a:srgbClr val="223C87"/>
                </a:solidFill>
              </a:rPr>
              <a:t>Re-face parapets</a:t>
            </a:r>
          </a:p>
          <a:p>
            <a:pPr marL="285750" indent="-285750"/>
            <a:r>
              <a:rPr lang="en-US" sz="2000" dirty="0">
                <a:solidFill>
                  <a:srgbClr val="223C87"/>
                </a:solidFill>
              </a:rPr>
              <a:t>Repair structural steel &amp; perform repair painting</a:t>
            </a:r>
          </a:p>
          <a:p>
            <a:pPr marL="285750" indent="-285750"/>
            <a:r>
              <a:rPr lang="en-US" sz="2000" dirty="0">
                <a:solidFill>
                  <a:srgbClr val="223C87"/>
                </a:solidFill>
              </a:rPr>
              <a:t>Repair drainage system (scuppers &amp; downspouts)</a:t>
            </a:r>
          </a:p>
          <a:p>
            <a:pPr marL="285750" indent="-285750"/>
            <a:r>
              <a:rPr lang="en-US" sz="2000" dirty="0">
                <a:solidFill>
                  <a:srgbClr val="223C87"/>
                </a:solidFill>
              </a:rPr>
              <a:t>Seal bridge deck with gravity fed resin (Units 1 &amp; 2)</a:t>
            </a:r>
          </a:p>
          <a:p>
            <a:pPr marL="285750" indent="-285750"/>
            <a:r>
              <a:rPr lang="en-US" sz="2000" dirty="0">
                <a:solidFill>
                  <a:srgbClr val="223C87"/>
                </a:solidFill>
              </a:rPr>
              <a:t>Seal concrete substructures and parapets</a:t>
            </a:r>
          </a:p>
          <a:p>
            <a:pPr marL="285750" indent="-285750"/>
            <a:r>
              <a:rPr lang="en-US" sz="2000" dirty="0">
                <a:solidFill>
                  <a:srgbClr val="223C87"/>
                </a:solidFill>
              </a:rPr>
              <a:t>Provide new pavement striping on bridge</a:t>
            </a:r>
          </a:p>
        </p:txBody>
      </p:sp>
    </p:spTree>
    <p:extLst>
      <p:ext uri="{BB962C8B-B14F-4D97-AF65-F5344CB8AC3E}">
        <p14:creationId xmlns:p14="http://schemas.microsoft.com/office/powerpoint/2010/main" val="40214384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31AB21D7-5ACD-0FA6-3B92-ADF76E19898B}"/>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C56B2B86-4F5A-2056-8906-07C2FADF8974}"/>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B8EDA28C-1989-A92E-FD82-BDEB5FC5A95D}"/>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a:t>
            </a:r>
            <a:r>
              <a:rPr lang="en-US" sz="2800" b="1" dirty="0">
                <a:solidFill>
                  <a:srgbClr val="DFDFDF"/>
                </a:solidFill>
              </a:rPr>
              <a:t>MAH-Market St. Bridge over Mahoning River &amp; NS &amp; CSXT RR</a:t>
            </a:r>
          </a:p>
        </p:txBody>
      </p:sp>
      <p:pic>
        <p:nvPicPr>
          <p:cNvPr id="3" name="Picture 2">
            <a:extLst>
              <a:ext uri="{FF2B5EF4-FFF2-40B4-BE49-F238E27FC236}">
                <a16:creationId xmlns:a16="http://schemas.microsoft.com/office/drawing/2014/main" id="{728F74BF-16E3-20DB-8CC8-5F816E681D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13" name="Title 1">
            <a:extLst>
              <a:ext uri="{FF2B5EF4-FFF2-40B4-BE49-F238E27FC236}">
                <a16:creationId xmlns:a16="http://schemas.microsoft.com/office/drawing/2014/main" id="{21C9FC0B-8D64-3D35-3D22-A3648E917DC0}"/>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EXISTING BRIDGE PHOTOS</a:t>
            </a:r>
            <a:endParaRPr lang="en-US" sz="3200" b="1" dirty="0">
              <a:solidFill>
                <a:srgbClr val="223C87"/>
              </a:solidFill>
            </a:endParaRPr>
          </a:p>
        </p:txBody>
      </p:sp>
      <p:sp>
        <p:nvSpPr>
          <p:cNvPr id="4" name="TextBox 3">
            <a:extLst>
              <a:ext uri="{FF2B5EF4-FFF2-40B4-BE49-F238E27FC236}">
                <a16:creationId xmlns:a16="http://schemas.microsoft.com/office/drawing/2014/main" id="{171A3D2D-5C8B-6B25-B9C8-E875738449B7}"/>
              </a:ext>
            </a:extLst>
          </p:cNvPr>
          <p:cNvSpPr txBox="1"/>
          <p:nvPr/>
        </p:nvSpPr>
        <p:spPr>
          <a:xfrm>
            <a:off x="2761781" y="6024801"/>
            <a:ext cx="6657655" cy="369332"/>
          </a:xfrm>
          <a:prstGeom prst="rect">
            <a:avLst/>
          </a:prstGeom>
          <a:noFill/>
        </p:spPr>
        <p:txBody>
          <a:bodyPr wrap="none" rtlCol="0">
            <a:spAutoFit/>
          </a:bodyPr>
          <a:lstStyle/>
          <a:p>
            <a:pPr algn="ctr"/>
            <a:r>
              <a:rPr lang="en-US" dirty="0">
                <a:solidFill>
                  <a:srgbClr val="223C87"/>
                </a:solidFill>
              </a:rPr>
              <a:t>Areas of delaminated or unsound concrete on top surface of deck</a:t>
            </a:r>
          </a:p>
        </p:txBody>
      </p:sp>
      <p:pic>
        <p:nvPicPr>
          <p:cNvPr id="6" name="Picture 5">
            <a:extLst>
              <a:ext uri="{FF2B5EF4-FFF2-40B4-BE49-F238E27FC236}">
                <a16:creationId xmlns:a16="http://schemas.microsoft.com/office/drawing/2014/main" id="{7E54FF72-38AC-62BF-42E3-6FE31F770D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0335" y="1459468"/>
            <a:ext cx="3427675" cy="4572000"/>
          </a:xfrm>
          <a:prstGeom prst="rect">
            <a:avLst/>
          </a:prstGeom>
        </p:spPr>
      </p:pic>
      <p:pic>
        <p:nvPicPr>
          <p:cNvPr id="9" name="Picture 8">
            <a:extLst>
              <a:ext uri="{FF2B5EF4-FFF2-40B4-BE49-F238E27FC236}">
                <a16:creationId xmlns:a16="http://schemas.microsoft.com/office/drawing/2014/main" id="{F786F216-4974-919A-EAFF-5726CFED9D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211685" y="2024301"/>
            <a:ext cx="4572000" cy="3429000"/>
          </a:xfrm>
          <a:prstGeom prst="rect">
            <a:avLst/>
          </a:prstGeom>
        </p:spPr>
      </p:pic>
    </p:spTree>
    <p:extLst>
      <p:ext uri="{BB962C8B-B14F-4D97-AF65-F5344CB8AC3E}">
        <p14:creationId xmlns:p14="http://schemas.microsoft.com/office/powerpoint/2010/main" val="2898384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64BA7066-9AE5-64F7-C965-60306C60173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62C6611B-72E4-8DEA-DDAA-BE905DFC52A6}"/>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A368F235-7076-815B-2DA8-5F87DB705EE8}"/>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a:t>
            </a:r>
            <a:r>
              <a:rPr lang="en-US" sz="2800" b="1" dirty="0">
                <a:solidFill>
                  <a:srgbClr val="DFDFDF"/>
                </a:solidFill>
              </a:rPr>
              <a:t>MAH-Market St. Bridge over Mahoning River &amp; NS &amp; CSXT RR</a:t>
            </a:r>
          </a:p>
        </p:txBody>
      </p:sp>
      <p:pic>
        <p:nvPicPr>
          <p:cNvPr id="3" name="Picture 2">
            <a:extLst>
              <a:ext uri="{FF2B5EF4-FFF2-40B4-BE49-F238E27FC236}">
                <a16:creationId xmlns:a16="http://schemas.microsoft.com/office/drawing/2014/main" id="{881D8BCE-23DF-57D5-559B-FE2933C483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13" name="Title 1">
            <a:extLst>
              <a:ext uri="{FF2B5EF4-FFF2-40B4-BE49-F238E27FC236}">
                <a16:creationId xmlns:a16="http://schemas.microsoft.com/office/drawing/2014/main" id="{F3ACD96D-A057-5ECD-D680-F323A36A0716}"/>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EXISTING BRIDGE PHOTOS</a:t>
            </a:r>
            <a:endParaRPr lang="en-US" sz="3200" b="1" dirty="0">
              <a:solidFill>
                <a:srgbClr val="223C87"/>
              </a:solidFill>
            </a:endParaRPr>
          </a:p>
        </p:txBody>
      </p:sp>
      <p:sp>
        <p:nvSpPr>
          <p:cNvPr id="4" name="TextBox 3">
            <a:extLst>
              <a:ext uri="{FF2B5EF4-FFF2-40B4-BE49-F238E27FC236}">
                <a16:creationId xmlns:a16="http://schemas.microsoft.com/office/drawing/2014/main" id="{73604E76-76F3-119E-3AB3-687F7150F627}"/>
              </a:ext>
            </a:extLst>
          </p:cNvPr>
          <p:cNvSpPr txBox="1"/>
          <p:nvPr/>
        </p:nvSpPr>
        <p:spPr>
          <a:xfrm>
            <a:off x="0" y="6024801"/>
            <a:ext cx="12191999" cy="369332"/>
          </a:xfrm>
          <a:prstGeom prst="rect">
            <a:avLst/>
          </a:prstGeom>
          <a:noFill/>
        </p:spPr>
        <p:txBody>
          <a:bodyPr wrap="square" rtlCol="0">
            <a:spAutoFit/>
          </a:bodyPr>
          <a:lstStyle/>
          <a:p>
            <a:pPr algn="ctr"/>
            <a:r>
              <a:rPr lang="en-US" dirty="0">
                <a:solidFill>
                  <a:srgbClr val="223C87"/>
                </a:solidFill>
              </a:rPr>
              <a:t>View of Expansion Joint showing tears in elastomeric strip seal (typ. of all existing strip seals)</a:t>
            </a:r>
          </a:p>
        </p:txBody>
      </p:sp>
      <p:pic>
        <p:nvPicPr>
          <p:cNvPr id="5" name="Content Placeholder 3">
            <a:extLst>
              <a:ext uri="{FF2B5EF4-FFF2-40B4-BE49-F238E27FC236}">
                <a16:creationId xmlns:a16="http://schemas.microsoft.com/office/drawing/2014/main" id="{AAF4D77F-CE49-1EB5-200B-3EB4AA2481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7998" y="1446134"/>
            <a:ext cx="6096002" cy="4572000"/>
          </a:xfrm>
          <a:prstGeom prst="rect">
            <a:avLst/>
          </a:prstGeom>
        </p:spPr>
      </p:pic>
    </p:spTree>
    <p:extLst>
      <p:ext uri="{BB962C8B-B14F-4D97-AF65-F5344CB8AC3E}">
        <p14:creationId xmlns:p14="http://schemas.microsoft.com/office/powerpoint/2010/main" val="5116805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A6011E67-B650-77E9-CB8A-8A4FA67CA04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CDE0BA5B-7CDA-9E0B-932D-67389ECC81F6}"/>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6C363045-32E7-F576-65F2-0D5C51694571}"/>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a:t>
            </a:r>
            <a:r>
              <a:rPr lang="en-US" sz="2800" b="1" dirty="0">
                <a:solidFill>
                  <a:srgbClr val="DFDFDF"/>
                </a:solidFill>
              </a:rPr>
              <a:t>MAH-Market St. Bridge over Mahoning River &amp; NS &amp; CSXT RR</a:t>
            </a:r>
          </a:p>
        </p:txBody>
      </p:sp>
      <p:pic>
        <p:nvPicPr>
          <p:cNvPr id="3" name="Picture 2">
            <a:extLst>
              <a:ext uri="{FF2B5EF4-FFF2-40B4-BE49-F238E27FC236}">
                <a16:creationId xmlns:a16="http://schemas.microsoft.com/office/drawing/2014/main" id="{0A48F564-17D0-A08F-1A0A-93D6F51EF8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13" name="Title 1">
            <a:extLst>
              <a:ext uri="{FF2B5EF4-FFF2-40B4-BE49-F238E27FC236}">
                <a16:creationId xmlns:a16="http://schemas.microsoft.com/office/drawing/2014/main" id="{ADB78724-F7E6-0C87-76F3-38F254FE4B80}"/>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EXISTING BRIDGE PHOTOS</a:t>
            </a:r>
            <a:endParaRPr lang="en-US" sz="3200" b="1" dirty="0">
              <a:solidFill>
                <a:srgbClr val="223C87"/>
              </a:solidFill>
            </a:endParaRPr>
          </a:p>
        </p:txBody>
      </p:sp>
      <p:sp>
        <p:nvSpPr>
          <p:cNvPr id="4" name="TextBox 3">
            <a:extLst>
              <a:ext uri="{FF2B5EF4-FFF2-40B4-BE49-F238E27FC236}">
                <a16:creationId xmlns:a16="http://schemas.microsoft.com/office/drawing/2014/main" id="{306A5C07-B6C2-7C18-AE88-22AC8CB4DC23}"/>
              </a:ext>
            </a:extLst>
          </p:cNvPr>
          <p:cNvSpPr txBox="1"/>
          <p:nvPr/>
        </p:nvSpPr>
        <p:spPr>
          <a:xfrm>
            <a:off x="0" y="6024801"/>
            <a:ext cx="12191999" cy="369332"/>
          </a:xfrm>
          <a:prstGeom prst="rect">
            <a:avLst/>
          </a:prstGeom>
          <a:noFill/>
        </p:spPr>
        <p:txBody>
          <a:bodyPr wrap="square" rtlCol="0">
            <a:spAutoFit/>
          </a:bodyPr>
          <a:lstStyle/>
          <a:p>
            <a:pPr algn="ctr"/>
            <a:r>
              <a:rPr lang="en-US" dirty="0">
                <a:solidFill>
                  <a:srgbClr val="223C87"/>
                </a:solidFill>
              </a:rPr>
              <a:t>View of missing light pole (typical of three locations on bridge)</a:t>
            </a:r>
          </a:p>
        </p:txBody>
      </p:sp>
      <p:pic>
        <p:nvPicPr>
          <p:cNvPr id="6" name="Content Placeholder 3">
            <a:extLst>
              <a:ext uri="{FF2B5EF4-FFF2-40B4-BE49-F238E27FC236}">
                <a16:creationId xmlns:a16="http://schemas.microsoft.com/office/drawing/2014/main" id="{21EAFF9F-EA50-8881-A259-D28E6E27C9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7999" y="1437038"/>
            <a:ext cx="6096000" cy="4572000"/>
          </a:xfrm>
          <a:prstGeom prst="rect">
            <a:avLst/>
          </a:prstGeom>
        </p:spPr>
      </p:pic>
    </p:spTree>
    <p:extLst>
      <p:ext uri="{BB962C8B-B14F-4D97-AF65-F5344CB8AC3E}">
        <p14:creationId xmlns:p14="http://schemas.microsoft.com/office/powerpoint/2010/main" val="9266036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5674DC75-0AF8-E524-56AB-9DAEF972285B}"/>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23D239E-0FEE-0A52-69E6-32A6BBADACAC}"/>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CE71E8E1-3DB5-45F5-9A05-EB0B30BE97DC}"/>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a:t>
            </a:r>
            <a:r>
              <a:rPr lang="en-US" sz="2800" b="1" dirty="0">
                <a:solidFill>
                  <a:srgbClr val="DFDFDF"/>
                </a:solidFill>
              </a:rPr>
              <a:t>MAH-Market St. Bridge over Mahoning River &amp; NS &amp; CSXT RR</a:t>
            </a:r>
          </a:p>
        </p:txBody>
      </p:sp>
      <p:pic>
        <p:nvPicPr>
          <p:cNvPr id="3" name="Picture 2">
            <a:extLst>
              <a:ext uri="{FF2B5EF4-FFF2-40B4-BE49-F238E27FC236}">
                <a16:creationId xmlns:a16="http://schemas.microsoft.com/office/drawing/2014/main" id="{63E59CFC-D4FA-E389-9DB4-E5DB57D8F8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13" name="Title 1">
            <a:extLst>
              <a:ext uri="{FF2B5EF4-FFF2-40B4-BE49-F238E27FC236}">
                <a16:creationId xmlns:a16="http://schemas.microsoft.com/office/drawing/2014/main" id="{B01727D0-5F4F-3195-FE66-ADC38227D873}"/>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EXISTING BRIDGE PHOTOS</a:t>
            </a:r>
            <a:endParaRPr lang="en-US" sz="3200" b="1" dirty="0">
              <a:solidFill>
                <a:srgbClr val="223C87"/>
              </a:solidFill>
            </a:endParaRPr>
          </a:p>
        </p:txBody>
      </p:sp>
      <p:sp>
        <p:nvSpPr>
          <p:cNvPr id="4" name="TextBox 3">
            <a:extLst>
              <a:ext uri="{FF2B5EF4-FFF2-40B4-BE49-F238E27FC236}">
                <a16:creationId xmlns:a16="http://schemas.microsoft.com/office/drawing/2014/main" id="{4A1B5E76-8698-608B-A8DD-FE37C7125F66}"/>
              </a:ext>
            </a:extLst>
          </p:cNvPr>
          <p:cNvSpPr txBox="1"/>
          <p:nvPr/>
        </p:nvSpPr>
        <p:spPr>
          <a:xfrm>
            <a:off x="0" y="6024801"/>
            <a:ext cx="12191999" cy="369332"/>
          </a:xfrm>
          <a:prstGeom prst="rect">
            <a:avLst/>
          </a:prstGeom>
          <a:noFill/>
        </p:spPr>
        <p:txBody>
          <a:bodyPr wrap="square" rtlCol="0">
            <a:spAutoFit/>
          </a:bodyPr>
          <a:lstStyle/>
          <a:p>
            <a:pPr algn="ctr"/>
            <a:r>
              <a:rPr lang="en-US" dirty="0">
                <a:solidFill>
                  <a:srgbClr val="223C87"/>
                </a:solidFill>
              </a:rPr>
              <a:t>View of light pole pilaster with spalled concrete and corroded reinforcing steel (typ. of several locations)</a:t>
            </a:r>
          </a:p>
        </p:txBody>
      </p:sp>
      <p:pic>
        <p:nvPicPr>
          <p:cNvPr id="5" name="Picture 4">
            <a:extLst>
              <a:ext uri="{FF2B5EF4-FFF2-40B4-BE49-F238E27FC236}">
                <a16:creationId xmlns:a16="http://schemas.microsoft.com/office/drawing/2014/main" id="{E3DA9873-4593-60FF-A987-0473956B17AD}"/>
              </a:ext>
            </a:extLst>
          </p:cNvPr>
          <p:cNvPicPr>
            <a:picLocks noChangeAspect="1"/>
          </p:cNvPicPr>
          <p:nvPr/>
        </p:nvPicPr>
        <p:blipFill>
          <a:blip r:embed="rId3"/>
          <a:stretch>
            <a:fillRect/>
          </a:stretch>
        </p:blipFill>
        <p:spPr>
          <a:xfrm>
            <a:off x="3050663" y="1437038"/>
            <a:ext cx="6090672" cy="4572000"/>
          </a:xfrm>
          <a:prstGeom prst="rect">
            <a:avLst/>
          </a:prstGeom>
        </p:spPr>
      </p:pic>
    </p:spTree>
    <p:extLst>
      <p:ext uri="{BB962C8B-B14F-4D97-AF65-F5344CB8AC3E}">
        <p14:creationId xmlns:p14="http://schemas.microsoft.com/office/powerpoint/2010/main" val="1201393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EA223029-7820-7841-87FE-E483D1C5F1EE}"/>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570C498-BFBC-8BDA-CE45-93EC49DFF24E}"/>
              </a:ext>
            </a:extLst>
          </p:cNvPr>
          <p:cNvSpPr/>
          <p:nvPr/>
        </p:nvSpPr>
        <p:spPr>
          <a:xfrm>
            <a:off x="8847" y="914400"/>
            <a:ext cx="12188952" cy="36576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E4100BB-F999-77B7-9F69-8F4A3E6E8F95}"/>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D60B6D4C-DA89-81E1-8BE9-357D6F63F24B}"/>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King Avenue Bridge Replacement over Little Miami River</a:t>
            </a:r>
          </a:p>
        </p:txBody>
      </p:sp>
      <p:pic>
        <p:nvPicPr>
          <p:cNvPr id="11" name="Picture 10">
            <a:extLst>
              <a:ext uri="{FF2B5EF4-FFF2-40B4-BE49-F238E27FC236}">
                <a16:creationId xmlns:a16="http://schemas.microsoft.com/office/drawing/2014/main" id="{F31C38CC-5CB3-6981-EC4E-54F2F1C7C633}"/>
              </a:ext>
            </a:extLst>
          </p:cNvPr>
          <p:cNvPicPr>
            <a:picLocks noChangeAspect="1"/>
          </p:cNvPicPr>
          <p:nvPr/>
        </p:nvPicPr>
        <p:blipFill>
          <a:blip r:embed="rId2"/>
          <a:stretch>
            <a:fillRect/>
          </a:stretch>
        </p:blipFill>
        <p:spPr>
          <a:xfrm>
            <a:off x="11337131" y="33870"/>
            <a:ext cx="706270" cy="846660"/>
          </a:xfrm>
          <a:prstGeom prst="rect">
            <a:avLst/>
          </a:prstGeom>
        </p:spPr>
      </p:pic>
      <p:pic>
        <p:nvPicPr>
          <p:cNvPr id="3" name="Picture 2">
            <a:extLst>
              <a:ext uri="{FF2B5EF4-FFF2-40B4-BE49-F238E27FC236}">
                <a16:creationId xmlns:a16="http://schemas.microsoft.com/office/drawing/2014/main" id="{F396D21B-6646-BC9C-4E06-226E7667B6EE}"/>
              </a:ext>
            </a:extLst>
          </p:cNvPr>
          <p:cNvPicPr>
            <a:picLocks noChangeAspect="1"/>
          </p:cNvPicPr>
          <p:nvPr/>
        </p:nvPicPr>
        <p:blipFill>
          <a:blip r:embed="rId3"/>
          <a:srcRect l="285" r="10386"/>
          <a:stretch>
            <a:fillRect/>
          </a:stretch>
        </p:blipFill>
        <p:spPr>
          <a:xfrm>
            <a:off x="6485694" y="1151989"/>
            <a:ext cx="5706306" cy="3223985"/>
          </a:xfrm>
          <a:prstGeom prst="rect">
            <a:avLst/>
          </a:prstGeom>
        </p:spPr>
      </p:pic>
      <p:pic>
        <p:nvPicPr>
          <p:cNvPr id="5" name="Picture 4" descr="A bridge over a river&#10;&#10;Description automatically generated">
            <a:extLst>
              <a:ext uri="{FF2B5EF4-FFF2-40B4-BE49-F238E27FC236}">
                <a16:creationId xmlns:a16="http://schemas.microsoft.com/office/drawing/2014/main" id="{E7A8E247-CF0E-7742-E15D-817BA28B7905}"/>
              </a:ext>
            </a:extLst>
          </p:cNvPr>
          <p:cNvPicPr>
            <a:picLocks noChangeAspect="1"/>
          </p:cNvPicPr>
          <p:nvPr/>
        </p:nvPicPr>
        <p:blipFill>
          <a:blip r:embed="rId4">
            <a:extLst>
              <a:ext uri="{28A0092B-C50C-407E-A947-70E740481C1C}">
                <a14:useLocalDpi xmlns:a14="http://schemas.microsoft.com/office/drawing/2010/main" val="0"/>
              </a:ext>
            </a:extLst>
          </a:blip>
          <a:srcRect r="121" b="1"/>
          <a:stretch/>
        </p:blipFill>
        <p:spPr>
          <a:xfrm>
            <a:off x="8847" y="914400"/>
            <a:ext cx="6494540" cy="3657600"/>
          </a:xfrm>
          <a:prstGeom prst="rect">
            <a:avLst/>
          </a:prstGeom>
        </p:spPr>
      </p:pic>
      <p:sp>
        <p:nvSpPr>
          <p:cNvPr id="10" name="TextBox 9">
            <a:extLst>
              <a:ext uri="{FF2B5EF4-FFF2-40B4-BE49-F238E27FC236}">
                <a16:creationId xmlns:a16="http://schemas.microsoft.com/office/drawing/2014/main" id="{EBB63D9A-873B-E59F-6274-6540B85036FB}"/>
              </a:ext>
            </a:extLst>
          </p:cNvPr>
          <p:cNvSpPr txBox="1"/>
          <p:nvPr/>
        </p:nvSpPr>
        <p:spPr>
          <a:xfrm>
            <a:off x="-8846" y="4620376"/>
            <a:ext cx="12191999" cy="1780424"/>
          </a:xfrm>
          <a:prstGeom prst="rect">
            <a:avLst/>
          </a:prstGeom>
          <a:noFill/>
        </p:spPr>
        <p:txBody>
          <a:bodyPr wrap="square">
            <a:spAutoFit/>
          </a:bodyPr>
          <a:lstStyle/>
          <a:p>
            <a:pPr marL="285750" indent="-285750" algn="just">
              <a:buFont typeface="Arial" panose="020B0604020202020204" pitchFamily="34" charset="0"/>
              <a:buChar char="•"/>
            </a:pPr>
            <a:r>
              <a:rPr lang="en-US" sz="1600" dirty="0">
                <a:solidFill>
                  <a:srgbClr val="223C87"/>
                </a:solidFill>
              </a:rPr>
              <a:t>2-span steel girder bridge over National Scenic River (total length 520 ft) with stub abutments on H-Piles and wall pier on drilled shafts</a:t>
            </a:r>
          </a:p>
          <a:p>
            <a:pPr marL="285750" indent="-285750" algn="just">
              <a:lnSpc>
                <a:spcPct val="150000"/>
              </a:lnSpc>
              <a:buFont typeface="Arial" panose="020B0604020202020204" pitchFamily="34" charset="0"/>
              <a:buChar char="•"/>
            </a:pPr>
            <a:r>
              <a:rPr lang="en-US" sz="1600" dirty="0">
                <a:solidFill>
                  <a:srgbClr val="223C87"/>
                </a:solidFill>
              </a:rPr>
              <a:t>Bridge accommodates 2 lanes of traffic with wider shoulders and a 12 ft shared use path</a:t>
            </a:r>
          </a:p>
          <a:p>
            <a:pPr marL="285750" indent="-285750" algn="just">
              <a:lnSpc>
                <a:spcPct val="150000"/>
              </a:lnSpc>
              <a:buFont typeface="Arial" panose="020B0604020202020204" pitchFamily="34" charset="0"/>
              <a:buChar char="•"/>
            </a:pPr>
            <a:r>
              <a:rPr lang="en-US" sz="1600" dirty="0">
                <a:solidFill>
                  <a:srgbClr val="223C87"/>
                </a:solidFill>
              </a:rPr>
              <a:t>Improved roadway geometry at both bridge approaches</a:t>
            </a:r>
          </a:p>
          <a:p>
            <a:pPr marL="285750" indent="-285750" algn="just">
              <a:lnSpc>
                <a:spcPct val="150000"/>
              </a:lnSpc>
              <a:buFont typeface="Arial" panose="020B0604020202020204" pitchFamily="34" charset="0"/>
              <a:buChar char="•"/>
            </a:pPr>
            <a:r>
              <a:rPr lang="en-US" sz="1600" dirty="0">
                <a:solidFill>
                  <a:srgbClr val="223C87"/>
                </a:solidFill>
              </a:rPr>
              <a:t>Roundabout at entrance to trail parking lot and new development</a:t>
            </a:r>
          </a:p>
          <a:p>
            <a:pPr marL="285750" indent="-285750" algn="just">
              <a:lnSpc>
                <a:spcPct val="150000"/>
              </a:lnSpc>
              <a:buFont typeface="Arial" panose="020B0604020202020204" pitchFamily="34" charset="0"/>
              <a:buChar char="•"/>
            </a:pPr>
            <a:r>
              <a:rPr lang="en-US" sz="1600" dirty="0">
                <a:solidFill>
                  <a:srgbClr val="223C87"/>
                </a:solidFill>
              </a:rPr>
              <a:t>Precast arch structure now provides grade separation for Little Miami Scenic Trail</a:t>
            </a:r>
          </a:p>
        </p:txBody>
      </p:sp>
    </p:spTree>
    <p:extLst>
      <p:ext uri="{BB962C8B-B14F-4D97-AF65-F5344CB8AC3E}">
        <p14:creationId xmlns:p14="http://schemas.microsoft.com/office/powerpoint/2010/main" val="16977355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A9C88475-D82A-CC74-8892-68898A54A6EF}"/>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705946D-9B4E-DE51-EFEB-14961D31B842}"/>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7CCE0FDC-DFAF-3405-DB44-ADDA02EF6DDE}"/>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a:t>
            </a:r>
            <a:r>
              <a:rPr lang="en-US" sz="2800" b="1" dirty="0">
                <a:solidFill>
                  <a:srgbClr val="DFDFDF"/>
                </a:solidFill>
              </a:rPr>
              <a:t>MAH-Market St. Bridge over Mahoning River &amp; NS &amp; CSXT RR</a:t>
            </a:r>
          </a:p>
        </p:txBody>
      </p:sp>
      <p:pic>
        <p:nvPicPr>
          <p:cNvPr id="3" name="Picture 2">
            <a:extLst>
              <a:ext uri="{FF2B5EF4-FFF2-40B4-BE49-F238E27FC236}">
                <a16:creationId xmlns:a16="http://schemas.microsoft.com/office/drawing/2014/main" id="{D4B506E6-268D-563E-2184-6DFE70F022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13" name="Title 1">
            <a:extLst>
              <a:ext uri="{FF2B5EF4-FFF2-40B4-BE49-F238E27FC236}">
                <a16:creationId xmlns:a16="http://schemas.microsoft.com/office/drawing/2014/main" id="{5A851D46-B476-D0CB-CAA2-20E976BC08DA}"/>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EXISTING BRIDGE PHOTOS</a:t>
            </a:r>
            <a:endParaRPr lang="en-US" sz="3200" b="1" dirty="0">
              <a:solidFill>
                <a:srgbClr val="223C87"/>
              </a:solidFill>
            </a:endParaRPr>
          </a:p>
        </p:txBody>
      </p:sp>
      <p:sp>
        <p:nvSpPr>
          <p:cNvPr id="4" name="TextBox 3">
            <a:extLst>
              <a:ext uri="{FF2B5EF4-FFF2-40B4-BE49-F238E27FC236}">
                <a16:creationId xmlns:a16="http://schemas.microsoft.com/office/drawing/2014/main" id="{CB98A855-EAC5-3D60-E84E-16B52A0D04A3}"/>
              </a:ext>
            </a:extLst>
          </p:cNvPr>
          <p:cNvSpPr txBox="1"/>
          <p:nvPr/>
        </p:nvSpPr>
        <p:spPr>
          <a:xfrm>
            <a:off x="0" y="6024801"/>
            <a:ext cx="12191999" cy="369332"/>
          </a:xfrm>
          <a:prstGeom prst="rect">
            <a:avLst/>
          </a:prstGeom>
          <a:noFill/>
        </p:spPr>
        <p:txBody>
          <a:bodyPr wrap="square" rtlCol="0">
            <a:spAutoFit/>
          </a:bodyPr>
          <a:lstStyle/>
          <a:p>
            <a:pPr algn="ctr"/>
            <a:r>
              <a:rPr lang="en-US" dirty="0">
                <a:solidFill>
                  <a:srgbClr val="223C87"/>
                </a:solidFill>
              </a:rPr>
              <a:t>View of cracked and spalled concrete parapet and exposed and corroded reinforcing steel</a:t>
            </a:r>
          </a:p>
        </p:txBody>
      </p:sp>
      <p:pic>
        <p:nvPicPr>
          <p:cNvPr id="6" name="Content Placeholder 3">
            <a:extLst>
              <a:ext uri="{FF2B5EF4-FFF2-40B4-BE49-F238E27FC236}">
                <a16:creationId xmlns:a16="http://schemas.microsoft.com/office/drawing/2014/main" id="{729924A0-C41D-02D6-2D19-6E4AA39413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7999" y="1443705"/>
            <a:ext cx="6096000" cy="4572000"/>
          </a:xfrm>
          <a:prstGeom prst="rect">
            <a:avLst/>
          </a:prstGeom>
        </p:spPr>
      </p:pic>
    </p:spTree>
    <p:extLst>
      <p:ext uri="{BB962C8B-B14F-4D97-AF65-F5344CB8AC3E}">
        <p14:creationId xmlns:p14="http://schemas.microsoft.com/office/powerpoint/2010/main" val="26172930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D27D38EF-0308-EFFE-5480-65BA4F817E85}"/>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2A43346-D780-CFF6-D912-2AAE148B3372}"/>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BF397768-9D36-3263-7F24-176E9B696E36}"/>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a:t>
            </a:r>
            <a:r>
              <a:rPr lang="en-US" sz="2800" b="1" dirty="0">
                <a:solidFill>
                  <a:srgbClr val="DFDFDF"/>
                </a:solidFill>
              </a:rPr>
              <a:t>MAH-Market St. Bridge over Mahoning River &amp; NS &amp; CSXT RR</a:t>
            </a:r>
          </a:p>
        </p:txBody>
      </p:sp>
      <p:pic>
        <p:nvPicPr>
          <p:cNvPr id="3" name="Picture 2">
            <a:extLst>
              <a:ext uri="{FF2B5EF4-FFF2-40B4-BE49-F238E27FC236}">
                <a16:creationId xmlns:a16="http://schemas.microsoft.com/office/drawing/2014/main" id="{A2C88C96-624A-1FDA-9DB1-63EC994ADD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13" name="Title 1">
            <a:extLst>
              <a:ext uri="{FF2B5EF4-FFF2-40B4-BE49-F238E27FC236}">
                <a16:creationId xmlns:a16="http://schemas.microsoft.com/office/drawing/2014/main" id="{69BB3B56-967D-68A6-B921-833A995DEA5C}"/>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EXISTING BRIDGE PHOTOS</a:t>
            </a:r>
            <a:endParaRPr lang="en-US" sz="3200" b="1" dirty="0">
              <a:solidFill>
                <a:srgbClr val="223C87"/>
              </a:solidFill>
            </a:endParaRPr>
          </a:p>
        </p:txBody>
      </p:sp>
      <p:sp>
        <p:nvSpPr>
          <p:cNvPr id="4" name="TextBox 3">
            <a:extLst>
              <a:ext uri="{FF2B5EF4-FFF2-40B4-BE49-F238E27FC236}">
                <a16:creationId xmlns:a16="http://schemas.microsoft.com/office/drawing/2014/main" id="{01F2EEE2-C1FF-D128-26EF-7D50F9C6FA2F}"/>
              </a:ext>
            </a:extLst>
          </p:cNvPr>
          <p:cNvSpPr txBox="1"/>
          <p:nvPr/>
        </p:nvSpPr>
        <p:spPr>
          <a:xfrm>
            <a:off x="0" y="6024801"/>
            <a:ext cx="12191999" cy="369332"/>
          </a:xfrm>
          <a:prstGeom prst="rect">
            <a:avLst/>
          </a:prstGeom>
          <a:noFill/>
        </p:spPr>
        <p:txBody>
          <a:bodyPr wrap="square" rtlCol="0">
            <a:spAutoFit/>
          </a:bodyPr>
          <a:lstStyle/>
          <a:p>
            <a:pPr algn="ctr"/>
            <a:r>
              <a:rPr lang="en-US" dirty="0">
                <a:solidFill>
                  <a:srgbClr val="223C87"/>
                </a:solidFill>
              </a:rPr>
              <a:t>View of top of Pier #3 showing delaminated and spalled concrete with exposed reinforcing steel</a:t>
            </a:r>
          </a:p>
        </p:txBody>
      </p:sp>
      <p:pic>
        <p:nvPicPr>
          <p:cNvPr id="9" name="Picture 8">
            <a:extLst>
              <a:ext uri="{FF2B5EF4-FFF2-40B4-BE49-F238E27FC236}">
                <a16:creationId xmlns:a16="http://schemas.microsoft.com/office/drawing/2014/main" id="{0840E30E-3F22-4079-4E59-96C8F7599460}"/>
              </a:ext>
            </a:extLst>
          </p:cNvPr>
          <p:cNvPicPr>
            <a:picLocks noChangeAspect="1"/>
          </p:cNvPicPr>
          <p:nvPr/>
        </p:nvPicPr>
        <p:blipFill>
          <a:blip r:embed="rId3"/>
          <a:stretch>
            <a:fillRect/>
          </a:stretch>
        </p:blipFill>
        <p:spPr>
          <a:xfrm>
            <a:off x="3047999" y="1449468"/>
            <a:ext cx="6096000" cy="4572000"/>
          </a:xfrm>
          <a:prstGeom prst="rect">
            <a:avLst/>
          </a:prstGeom>
        </p:spPr>
      </p:pic>
    </p:spTree>
    <p:extLst>
      <p:ext uri="{BB962C8B-B14F-4D97-AF65-F5344CB8AC3E}">
        <p14:creationId xmlns:p14="http://schemas.microsoft.com/office/powerpoint/2010/main" val="30283984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88614600-1E2F-B465-3D41-FBBA1F3F7F6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49E5F94-C1AA-DB89-679B-F0BF17BA1EF7}"/>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AD68615B-C537-A431-140B-B4999CB80DA1}"/>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a:t>
            </a:r>
            <a:r>
              <a:rPr lang="en-US" sz="2800" b="1" dirty="0">
                <a:solidFill>
                  <a:srgbClr val="DFDFDF"/>
                </a:solidFill>
              </a:rPr>
              <a:t>MAH-Market St. Bridge over Mahoning River &amp; NS &amp; CSXT RR</a:t>
            </a:r>
          </a:p>
        </p:txBody>
      </p:sp>
      <p:pic>
        <p:nvPicPr>
          <p:cNvPr id="3" name="Picture 2">
            <a:extLst>
              <a:ext uri="{FF2B5EF4-FFF2-40B4-BE49-F238E27FC236}">
                <a16:creationId xmlns:a16="http://schemas.microsoft.com/office/drawing/2014/main" id="{CB876E4B-205C-287F-BA78-47E0592F38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13" name="Title 1">
            <a:extLst>
              <a:ext uri="{FF2B5EF4-FFF2-40B4-BE49-F238E27FC236}">
                <a16:creationId xmlns:a16="http://schemas.microsoft.com/office/drawing/2014/main" id="{DBCC503B-768C-E4B7-97C1-A55418425D95}"/>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EXISTING BRIDGE PHOTOS</a:t>
            </a:r>
            <a:endParaRPr lang="en-US" sz="3200" b="1" dirty="0">
              <a:solidFill>
                <a:srgbClr val="223C87"/>
              </a:solidFill>
            </a:endParaRPr>
          </a:p>
        </p:txBody>
      </p:sp>
      <p:sp>
        <p:nvSpPr>
          <p:cNvPr id="4" name="TextBox 3">
            <a:extLst>
              <a:ext uri="{FF2B5EF4-FFF2-40B4-BE49-F238E27FC236}">
                <a16:creationId xmlns:a16="http://schemas.microsoft.com/office/drawing/2014/main" id="{AD4FDD1E-4854-3F59-CDE6-3889C4D9E86C}"/>
              </a:ext>
            </a:extLst>
          </p:cNvPr>
          <p:cNvSpPr txBox="1"/>
          <p:nvPr/>
        </p:nvSpPr>
        <p:spPr>
          <a:xfrm>
            <a:off x="0" y="6024801"/>
            <a:ext cx="12191999" cy="369332"/>
          </a:xfrm>
          <a:prstGeom prst="rect">
            <a:avLst/>
          </a:prstGeom>
          <a:noFill/>
        </p:spPr>
        <p:txBody>
          <a:bodyPr wrap="square" rtlCol="0">
            <a:spAutoFit/>
          </a:bodyPr>
          <a:lstStyle/>
          <a:p>
            <a:pPr algn="ctr"/>
            <a:r>
              <a:rPr lang="en-US" dirty="0">
                <a:solidFill>
                  <a:srgbClr val="223C87"/>
                </a:solidFill>
              </a:rPr>
              <a:t>View of nearly 100% section loss to horizontal angle at first cross frame to the north of Hinge #1</a:t>
            </a:r>
          </a:p>
        </p:txBody>
      </p:sp>
      <p:pic>
        <p:nvPicPr>
          <p:cNvPr id="7" name="Picture 6">
            <a:extLst>
              <a:ext uri="{FF2B5EF4-FFF2-40B4-BE49-F238E27FC236}">
                <a16:creationId xmlns:a16="http://schemas.microsoft.com/office/drawing/2014/main" id="{09C5EA8B-D465-13DB-07D6-A6CB94F49B73}"/>
              </a:ext>
            </a:extLst>
          </p:cNvPr>
          <p:cNvPicPr>
            <a:picLocks noChangeAspect="1"/>
          </p:cNvPicPr>
          <p:nvPr/>
        </p:nvPicPr>
        <p:blipFill>
          <a:blip r:embed="rId3"/>
          <a:stretch>
            <a:fillRect/>
          </a:stretch>
        </p:blipFill>
        <p:spPr>
          <a:xfrm>
            <a:off x="3049790" y="1437038"/>
            <a:ext cx="6092418" cy="4572000"/>
          </a:xfrm>
          <a:prstGeom prst="rect">
            <a:avLst/>
          </a:prstGeom>
        </p:spPr>
      </p:pic>
    </p:spTree>
    <p:extLst>
      <p:ext uri="{BB962C8B-B14F-4D97-AF65-F5344CB8AC3E}">
        <p14:creationId xmlns:p14="http://schemas.microsoft.com/office/powerpoint/2010/main" val="15183415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3594054B-A3E9-F505-6DD4-D41537ADDB9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0D6099E5-6B70-A9E6-847A-F1A4849A4232}"/>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0C496F4B-3194-0FA5-87E4-F114CC5C9A79}"/>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a:t>
            </a:r>
            <a:r>
              <a:rPr lang="en-US" sz="2800" b="1" dirty="0">
                <a:solidFill>
                  <a:srgbClr val="DFDFDF"/>
                </a:solidFill>
              </a:rPr>
              <a:t>MAH-Market St. Bridge over Mahoning River &amp; NS &amp; CSXT RR</a:t>
            </a:r>
          </a:p>
        </p:txBody>
      </p:sp>
      <p:pic>
        <p:nvPicPr>
          <p:cNvPr id="3" name="Picture 2">
            <a:extLst>
              <a:ext uri="{FF2B5EF4-FFF2-40B4-BE49-F238E27FC236}">
                <a16:creationId xmlns:a16="http://schemas.microsoft.com/office/drawing/2014/main" id="{A6AE7E8E-1CB6-6916-0E7E-F0B242BE6E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13" name="Title 1">
            <a:extLst>
              <a:ext uri="{FF2B5EF4-FFF2-40B4-BE49-F238E27FC236}">
                <a16:creationId xmlns:a16="http://schemas.microsoft.com/office/drawing/2014/main" id="{CA785972-6ACA-055B-0F28-F77F5F2EA89C}"/>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EXISTING BRIDGE PHOTOS</a:t>
            </a:r>
            <a:endParaRPr lang="en-US" sz="3200" b="1" dirty="0">
              <a:solidFill>
                <a:srgbClr val="223C87"/>
              </a:solidFill>
            </a:endParaRPr>
          </a:p>
        </p:txBody>
      </p:sp>
      <p:sp>
        <p:nvSpPr>
          <p:cNvPr id="4" name="TextBox 3">
            <a:extLst>
              <a:ext uri="{FF2B5EF4-FFF2-40B4-BE49-F238E27FC236}">
                <a16:creationId xmlns:a16="http://schemas.microsoft.com/office/drawing/2014/main" id="{5871FDD5-3126-9DC5-B966-7BBF1F658232}"/>
              </a:ext>
            </a:extLst>
          </p:cNvPr>
          <p:cNvSpPr txBox="1"/>
          <p:nvPr/>
        </p:nvSpPr>
        <p:spPr>
          <a:xfrm>
            <a:off x="0" y="6024801"/>
            <a:ext cx="12191999" cy="369332"/>
          </a:xfrm>
          <a:prstGeom prst="rect">
            <a:avLst/>
          </a:prstGeom>
          <a:noFill/>
        </p:spPr>
        <p:txBody>
          <a:bodyPr wrap="square" rtlCol="0">
            <a:spAutoFit/>
          </a:bodyPr>
          <a:lstStyle/>
          <a:p>
            <a:pPr algn="ctr"/>
            <a:r>
              <a:rPr lang="en-US" dirty="0">
                <a:solidFill>
                  <a:srgbClr val="223C87"/>
                </a:solidFill>
              </a:rPr>
              <a:t>View from below deck (looking up) showing leaking drainage system</a:t>
            </a:r>
          </a:p>
        </p:txBody>
      </p:sp>
      <p:pic>
        <p:nvPicPr>
          <p:cNvPr id="5" name="Picture 4">
            <a:extLst>
              <a:ext uri="{FF2B5EF4-FFF2-40B4-BE49-F238E27FC236}">
                <a16:creationId xmlns:a16="http://schemas.microsoft.com/office/drawing/2014/main" id="{61456B3E-D524-C4D6-FAF3-A6885B09249E}"/>
              </a:ext>
            </a:extLst>
          </p:cNvPr>
          <p:cNvPicPr>
            <a:picLocks noChangeAspect="1"/>
          </p:cNvPicPr>
          <p:nvPr/>
        </p:nvPicPr>
        <p:blipFill>
          <a:blip r:embed="rId3"/>
          <a:stretch>
            <a:fillRect/>
          </a:stretch>
        </p:blipFill>
        <p:spPr>
          <a:xfrm>
            <a:off x="3048915" y="1452801"/>
            <a:ext cx="6094168" cy="4572000"/>
          </a:xfrm>
          <a:prstGeom prst="rect">
            <a:avLst/>
          </a:prstGeom>
        </p:spPr>
      </p:pic>
    </p:spTree>
    <p:extLst>
      <p:ext uri="{BB962C8B-B14F-4D97-AF65-F5344CB8AC3E}">
        <p14:creationId xmlns:p14="http://schemas.microsoft.com/office/powerpoint/2010/main" val="1390189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F261C408-D5B0-0CA3-6986-921F257FDC8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FD31D30-2DE1-A843-5DD0-E06D6EF508C9}"/>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ACB9D9E7-BD3B-ADB8-3B18-35E97E5DD3D1}"/>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a:t>
            </a:r>
            <a:r>
              <a:rPr lang="en-US" sz="2800" b="1" dirty="0">
                <a:solidFill>
                  <a:srgbClr val="DFDFDF"/>
                </a:solidFill>
              </a:rPr>
              <a:t>MAH-Market St. Bridge over Mahoning River &amp; NS &amp; CSXT RR</a:t>
            </a:r>
          </a:p>
        </p:txBody>
      </p:sp>
      <p:pic>
        <p:nvPicPr>
          <p:cNvPr id="3" name="Picture 2">
            <a:extLst>
              <a:ext uri="{FF2B5EF4-FFF2-40B4-BE49-F238E27FC236}">
                <a16:creationId xmlns:a16="http://schemas.microsoft.com/office/drawing/2014/main" id="{9D57944B-FDCF-FA63-F7B0-42EBE97F4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13" name="Title 1">
            <a:extLst>
              <a:ext uri="{FF2B5EF4-FFF2-40B4-BE49-F238E27FC236}">
                <a16:creationId xmlns:a16="http://schemas.microsoft.com/office/drawing/2014/main" id="{74CDA04B-96FE-4C69-336A-80EA99BE4078}"/>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EXISTING BRIDGE PHOTOS</a:t>
            </a:r>
            <a:endParaRPr lang="en-US" sz="3200" b="1" dirty="0">
              <a:solidFill>
                <a:srgbClr val="223C87"/>
              </a:solidFill>
            </a:endParaRPr>
          </a:p>
        </p:txBody>
      </p:sp>
      <p:sp>
        <p:nvSpPr>
          <p:cNvPr id="4" name="TextBox 3">
            <a:extLst>
              <a:ext uri="{FF2B5EF4-FFF2-40B4-BE49-F238E27FC236}">
                <a16:creationId xmlns:a16="http://schemas.microsoft.com/office/drawing/2014/main" id="{5E9DADB9-64B3-EF5D-4468-A7B41EF9D0AC}"/>
              </a:ext>
            </a:extLst>
          </p:cNvPr>
          <p:cNvSpPr txBox="1"/>
          <p:nvPr/>
        </p:nvSpPr>
        <p:spPr>
          <a:xfrm>
            <a:off x="0" y="6024801"/>
            <a:ext cx="12191999" cy="369332"/>
          </a:xfrm>
          <a:prstGeom prst="rect">
            <a:avLst/>
          </a:prstGeom>
          <a:noFill/>
        </p:spPr>
        <p:txBody>
          <a:bodyPr wrap="square" rtlCol="0">
            <a:spAutoFit/>
          </a:bodyPr>
          <a:lstStyle/>
          <a:p>
            <a:pPr algn="ctr"/>
            <a:r>
              <a:rPr lang="en-US" dirty="0">
                <a:solidFill>
                  <a:srgbClr val="223C87"/>
                </a:solidFill>
              </a:rPr>
              <a:t>View of broken weld between end diaphragm angle and back of channel (at Hinge #2)</a:t>
            </a:r>
          </a:p>
        </p:txBody>
      </p:sp>
      <p:pic>
        <p:nvPicPr>
          <p:cNvPr id="6" name="Picture 5">
            <a:extLst>
              <a:ext uri="{FF2B5EF4-FFF2-40B4-BE49-F238E27FC236}">
                <a16:creationId xmlns:a16="http://schemas.microsoft.com/office/drawing/2014/main" id="{0A2DC38E-E11D-C012-B0D5-300E3CBE7F9D}"/>
              </a:ext>
            </a:extLst>
          </p:cNvPr>
          <p:cNvPicPr>
            <a:picLocks noChangeAspect="1"/>
          </p:cNvPicPr>
          <p:nvPr/>
        </p:nvPicPr>
        <p:blipFill>
          <a:blip r:embed="rId3"/>
          <a:stretch>
            <a:fillRect/>
          </a:stretch>
        </p:blipFill>
        <p:spPr>
          <a:xfrm>
            <a:off x="4384194" y="1437038"/>
            <a:ext cx="3423609" cy="4572000"/>
          </a:xfrm>
          <a:prstGeom prst="rect">
            <a:avLst/>
          </a:prstGeom>
        </p:spPr>
      </p:pic>
    </p:spTree>
    <p:extLst>
      <p:ext uri="{BB962C8B-B14F-4D97-AF65-F5344CB8AC3E}">
        <p14:creationId xmlns:p14="http://schemas.microsoft.com/office/powerpoint/2010/main" val="23108842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8FB93236-047E-0026-7B6C-537AFC030CB5}"/>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A8656A2-8CEC-9884-F5FF-FF3C3EE8FD9D}"/>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D0648145-FC99-CF68-E9E1-3B551EEA9288}"/>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a:t>
            </a:r>
            <a:r>
              <a:rPr lang="en-US" sz="2800" b="1" dirty="0">
                <a:solidFill>
                  <a:srgbClr val="DFDFDF"/>
                </a:solidFill>
              </a:rPr>
              <a:t>MAH-Market St. Bridge over Mahoning River &amp; NS &amp; CSXT RR</a:t>
            </a:r>
          </a:p>
        </p:txBody>
      </p:sp>
      <p:pic>
        <p:nvPicPr>
          <p:cNvPr id="3" name="Picture 2">
            <a:extLst>
              <a:ext uri="{FF2B5EF4-FFF2-40B4-BE49-F238E27FC236}">
                <a16:creationId xmlns:a16="http://schemas.microsoft.com/office/drawing/2014/main" id="{A6E12A38-1A18-4380-83C0-D8AA4221D4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13" name="Title 1">
            <a:extLst>
              <a:ext uri="{FF2B5EF4-FFF2-40B4-BE49-F238E27FC236}">
                <a16:creationId xmlns:a16="http://schemas.microsoft.com/office/drawing/2014/main" id="{58A60523-7FB9-9F36-E9D4-29B295B82B09}"/>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EXISTING BRIDGE PHOTOS</a:t>
            </a:r>
            <a:endParaRPr lang="en-US" sz="3200" b="1" dirty="0">
              <a:solidFill>
                <a:srgbClr val="223C87"/>
              </a:solidFill>
            </a:endParaRPr>
          </a:p>
        </p:txBody>
      </p:sp>
      <p:sp>
        <p:nvSpPr>
          <p:cNvPr id="4" name="TextBox 3">
            <a:extLst>
              <a:ext uri="{FF2B5EF4-FFF2-40B4-BE49-F238E27FC236}">
                <a16:creationId xmlns:a16="http://schemas.microsoft.com/office/drawing/2014/main" id="{7788DD2B-4B9C-585D-3504-41F7E285B489}"/>
              </a:ext>
            </a:extLst>
          </p:cNvPr>
          <p:cNvSpPr txBox="1"/>
          <p:nvPr/>
        </p:nvSpPr>
        <p:spPr>
          <a:xfrm>
            <a:off x="0" y="6024801"/>
            <a:ext cx="12191999" cy="369332"/>
          </a:xfrm>
          <a:prstGeom prst="rect">
            <a:avLst/>
          </a:prstGeom>
          <a:noFill/>
        </p:spPr>
        <p:txBody>
          <a:bodyPr wrap="square" rtlCol="0">
            <a:spAutoFit/>
          </a:bodyPr>
          <a:lstStyle/>
          <a:p>
            <a:pPr algn="ctr"/>
            <a:r>
              <a:rPr lang="en-US" dirty="0">
                <a:solidFill>
                  <a:srgbClr val="223C87"/>
                </a:solidFill>
              </a:rPr>
              <a:t>View of leaky compression seal at expansion joint at Fwd. Abutment </a:t>
            </a:r>
          </a:p>
        </p:txBody>
      </p:sp>
      <p:pic>
        <p:nvPicPr>
          <p:cNvPr id="5" name="Picture 4">
            <a:extLst>
              <a:ext uri="{FF2B5EF4-FFF2-40B4-BE49-F238E27FC236}">
                <a16:creationId xmlns:a16="http://schemas.microsoft.com/office/drawing/2014/main" id="{4928A384-48A9-7800-4976-059D77C643F9}"/>
              </a:ext>
            </a:extLst>
          </p:cNvPr>
          <p:cNvPicPr>
            <a:picLocks noChangeAspect="1"/>
          </p:cNvPicPr>
          <p:nvPr/>
        </p:nvPicPr>
        <p:blipFill>
          <a:blip r:embed="rId3"/>
          <a:stretch>
            <a:fillRect/>
          </a:stretch>
        </p:blipFill>
        <p:spPr>
          <a:xfrm>
            <a:off x="3048880" y="1452801"/>
            <a:ext cx="6094238" cy="4572000"/>
          </a:xfrm>
          <a:prstGeom prst="rect">
            <a:avLst/>
          </a:prstGeom>
        </p:spPr>
      </p:pic>
    </p:spTree>
    <p:extLst>
      <p:ext uri="{BB962C8B-B14F-4D97-AF65-F5344CB8AC3E}">
        <p14:creationId xmlns:p14="http://schemas.microsoft.com/office/powerpoint/2010/main" val="11219954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CD7AF50A-D166-5DEC-24B5-0017F9EBBB94}"/>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03FB60B5-1A1E-9307-AD78-C04281876EE6}"/>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6ADC2C21-9F95-B047-723A-3465E324E12B}"/>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a:t>
            </a:r>
            <a:r>
              <a:rPr lang="en-US" sz="2800" b="1" dirty="0">
                <a:solidFill>
                  <a:srgbClr val="DFDFDF"/>
                </a:solidFill>
              </a:rPr>
              <a:t>MAH-Market St. Bridge over Mahoning River &amp; NS &amp; CSXT RR</a:t>
            </a:r>
          </a:p>
        </p:txBody>
      </p:sp>
      <p:pic>
        <p:nvPicPr>
          <p:cNvPr id="3" name="Picture 2">
            <a:extLst>
              <a:ext uri="{FF2B5EF4-FFF2-40B4-BE49-F238E27FC236}">
                <a16:creationId xmlns:a16="http://schemas.microsoft.com/office/drawing/2014/main" id="{5FDBF2B5-E6E5-3906-52F7-B8FC570C58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13" name="Title 1">
            <a:extLst>
              <a:ext uri="{FF2B5EF4-FFF2-40B4-BE49-F238E27FC236}">
                <a16:creationId xmlns:a16="http://schemas.microsoft.com/office/drawing/2014/main" id="{C95A837D-DFBC-F050-BC30-7EB9A8A796A9}"/>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EXISTING BRIDGE PHOTOS</a:t>
            </a:r>
            <a:endParaRPr lang="en-US" sz="3200" b="1" dirty="0">
              <a:solidFill>
                <a:srgbClr val="223C87"/>
              </a:solidFill>
            </a:endParaRPr>
          </a:p>
        </p:txBody>
      </p:sp>
      <p:sp>
        <p:nvSpPr>
          <p:cNvPr id="4" name="TextBox 3">
            <a:extLst>
              <a:ext uri="{FF2B5EF4-FFF2-40B4-BE49-F238E27FC236}">
                <a16:creationId xmlns:a16="http://schemas.microsoft.com/office/drawing/2014/main" id="{BB463AF8-570C-5992-402E-69DEBB51F2D6}"/>
              </a:ext>
            </a:extLst>
          </p:cNvPr>
          <p:cNvSpPr txBox="1"/>
          <p:nvPr/>
        </p:nvSpPr>
        <p:spPr>
          <a:xfrm>
            <a:off x="0" y="6024801"/>
            <a:ext cx="12191999" cy="369332"/>
          </a:xfrm>
          <a:prstGeom prst="rect">
            <a:avLst/>
          </a:prstGeom>
          <a:noFill/>
        </p:spPr>
        <p:txBody>
          <a:bodyPr wrap="square" rtlCol="0">
            <a:spAutoFit/>
          </a:bodyPr>
          <a:lstStyle/>
          <a:p>
            <a:pPr algn="ctr"/>
            <a:r>
              <a:rPr lang="en-US" dirty="0">
                <a:solidFill>
                  <a:srgbClr val="223C87"/>
                </a:solidFill>
              </a:rPr>
              <a:t>Steel Corrosion at Beam at South Abutment</a:t>
            </a:r>
          </a:p>
        </p:txBody>
      </p:sp>
      <p:pic>
        <p:nvPicPr>
          <p:cNvPr id="6" name="Picture 5">
            <a:extLst>
              <a:ext uri="{FF2B5EF4-FFF2-40B4-BE49-F238E27FC236}">
                <a16:creationId xmlns:a16="http://schemas.microsoft.com/office/drawing/2014/main" id="{4C23D27D-DADA-51A4-E8E4-F70CAFC79150}"/>
              </a:ext>
            </a:extLst>
          </p:cNvPr>
          <p:cNvPicPr>
            <a:picLocks noChangeAspect="1"/>
          </p:cNvPicPr>
          <p:nvPr/>
        </p:nvPicPr>
        <p:blipFill>
          <a:blip r:embed="rId3"/>
          <a:stretch>
            <a:fillRect/>
          </a:stretch>
        </p:blipFill>
        <p:spPr>
          <a:xfrm>
            <a:off x="4382155" y="1452801"/>
            <a:ext cx="3427688" cy="4572000"/>
          </a:xfrm>
          <a:prstGeom prst="rect">
            <a:avLst/>
          </a:prstGeom>
        </p:spPr>
      </p:pic>
    </p:spTree>
    <p:extLst>
      <p:ext uri="{BB962C8B-B14F-4D97-AF65-F5344CB8AC3E}">
        <p14:creationId xmlns:p14="http://schemas.microsoft.com/office/powerpoint/2010/main" val="14039727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72C55E26-EDBE-3989-3A72-51B23284DBC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78EDEFF-4425-B31F-AF1C-20E531264CA7}"/>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77A2AE24-61DE-C3E8-E985-A46832EEF0B5}"/>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a:t>
            </a:r>
            <a:r>
              <a:rPr lang="en-US" sz="2800" b="1" dirty="0">
                <a:solidFill>
                  <a:srgbClr val="DFDFDF"/>
                </a:solidFill>
              </a:rPr>
              <a:t>MAH-Market St. Bridge over Mahoning River &amp; NS &amp; CSXT RR</a:t>
            </a:r>
          </a:p>
        </p:txBody>
      </p:sp>
      <p:pic>
        <p:nvPicPr>
          <p:cNvPr id="3" name="Picture 2">
            <a:extLst>
              <a:ext uri="{FF2B5EF4-FFF2-40B4-BE49-F238E27FC236}">
                <a16:creationId xmlns:a16="http://schemas.microsoft.com/office/drawing/2014/main" id="{EC31088F-E53A-20D5-10A0-63905B92B1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13" name="Title 1">
            <a:extLst>
              <a:ext uri="{FF2B5EF4-FFF2-40B4-BE49-F238E27FC236}">
                <a16:creationId xmlns:a16="http://schemas.microsoft.com/office/drawing/2014/main" id="{6A7CE2F7-CF55-8470-7A80-A44606A19493}"/>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EXISTING BRIDGE PHOTOS</a:t>
            </a:r>
            <a:endParaRPr lang="en-US" sz="3200" b="1" dirty="0">
              <a:solidFill>
                <a:srgbClr val="223C87"/>
              </a:solidFill>
            </a:endParaRPr>
          </a:p>
        </p:txBody>
      </p:sp>
      <p:sp>
        <p:nvSpPr>
          <p:cNvPr id="4" name="TextBox 3">
            <a:extLst>
              <a:ext uri="{FF2B5EF4-FFF2-40B4-BE49-F238E27FC236}">
                <a16:creationId xmlns:a16="http://schemas.microsoft.com/office/drawing/2014/main" id="{651339A1-EBFD-6DF7-F4C9-8370A5D973D4}"/>
              </a:ext>
            </a:extLst>
          </p:cNvPr>
          <p:cNvSpPr txBox="1"/>
          <p:nvPr/>
        </p:nvSpPr>
        <p:spPr>
          <a:xfrm>
            <a:off x="0" y="6024801"/>
            <a:ext cx="12191999" cy="369332"/>
          </a:xfrm>
          <a:prstGeom prst="rect">
            <a:avLst/>
          </a:prstGeom>
          <a:noFill/>
        </p:spPr>
        <p:txBody>
          <a:bodyPr wrap="square" rtlCol="0">
            <a:spAutoFit/>
          </a:bodyPr>
          <a:lstStyle/>
          <a:p>
            <a:pPr algn="ctr"/>
            <a:r>
              <a:rPr lang="en-US" dirty="0">
                <a:solidFill>
                  <a:srgbClr val="223C87"/>
                </a:solidFill>
              </a:rPr>
              <a:t>View of Pier #3 showing delaminated concrete and drainage system deficiency</a:t>
            </a:r>
          </a:p>
        </p:txBody>
      </p:sp>
      <p:pic>
        <p:nvPicPr>
          <p:cNvPr id="9" name="Picture 8">
            <a:extLst>
              <a:ext uri="{FF2B5EF4-FFF2-40B4-BE49-F238E27FC236}">
                <a16:creationId xmlns:a16="http://schemas.microsoft.com/office/drawing/2014/main" id="{8A97AF13-3FB4-1B07-E3E0-7A48DDC6D03F}"/>
              </a:ext>
            </a:extLst>
          </p:cNvPr>
          <p:cNvPicPr>
            <a:picLocks noChangeAspect="1"/>
          </p:cNvPicPr>
          <p:nvPr/>
        </p:nvPicPr>
        <p:blipFill>
          <a:blip r:embed="rId3"/>
          <a:stretch>
            <a:fillRect/>
          </a:stretch>
        </p:blipFill>
        <p:spPr>
          <a:xfrm>
            <a:off x="3047100" y="1452801"/>
            <a:ext cx="6097798" cy="4572000"/>
          </a:xfrm>
          <a:prstGeom prst="rect">
            <a:avLst/>
          </a:prstGeom>
        </p:spPr>
      </p:pic>
    </p:spTree>
    <p:extLst>
      <p:ext uri="{BB962C8B-B14F-4D97-AF65-F5344CB8AC3E}">
        <p14:creationId xmlns:p14="http://schemas.microsoft.com/office/powerpoint/2010/main" val="37934053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00DF361B-3FF0-C925-02D2-86BC09AA8C1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126CCC2-6AEA-A179-4F81-5908D338F909}"/>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A404BC70-A44B-C6C1-409D-4F09776B843C}"/>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a:t>
            </a:r>
            <a:r>
              <a:rPr lang="en-US" sz="2800" b="1" dirty="0">
                <a:solidFill>
                  <a:srgbClr val="DFDFDF"/>
                </a:solidFill>
              </a:rPr>
              <a:t>MAH-Market St. Bridge over Mahoning River &amp; NS &amp; CSXT RR</a:t>
            </a:r>
          </a:p>
        </p:txBody>
      </p:sp>
      <p:pic>
        <p:nvPicPr>
          <p:cNvPr id="3" name="Picture 2">
            <a:extLst>
              <a:ext uri="{FF2B5EF4-FFF2-40B4-BE49-F238E27FC236}">
                <a16:creationId xmlns:a16="http://schemas.microsoft.com/office/drawing/2014/main" id="{8E55792F-0E36-1CF4-698B-E2C5056E9B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13" name="Title 1">
            <a:extLst>
              <a:ext uri="{FF2B5EF4-FFF2-40B4-BE49-F238E27FC236}">
                <a16:creationId xmlns:a16="http://schemas.microsoft.com/office/drawing/2014/main" id="{F7F8B982-BF8D-D9B8-DEBC-34F2042E9CD7}"/>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COMPLETED BRIDGE PHOTOS</a:t>
            </a:r>
            <a:endParaRPr lang="en-US" sz="3200" b="1" dirty="0">
              <a:solidFill>
                <a:srgbClr val="223C87"/>
              </a:solidFill>
            </a:endParaRPr>
          </a:p>
        </p:txBody>
      </p:sp>
      <p:pic>
        <p:nvPicPr>
          <p:cNvPr id="5" name="Picture 4">
            <a:extLst>
              <a:ext uri="{FF2B5EF4-FFF2-40B4-BE49-F238E27FC236}">
                <a16:creationId xmlns:a16="http://schemas.microsoft.com/office/drawing/2014/main" id="{082090D1-FABC-D5C0-4D07-604E6CE68ABD}"/>
              </a:ext>
            </a:extLst>
          </p:cNvPr>
          <p:cNvPicPr>
            <a:picLocks noChangeAspect="1"/>
          </p:cNvPicPr>
          <p:nvPr/>
        </p:nvPicPr>
        <p:blipFill>
          <a:blip r:embed="rId3"/>
          <a:stretch>
            <a:fillRect/>
          </a:stretch>
        </p:blipFill>
        <p:spPr>
          <a:xfrm>
            <a:off x="1401672" y="1917041"/>
            <a:ext cx="9388654" cy="3481118"/>
          </a:xfrm>
          <a:prstGeom prst="rect">
            <a:avLst/>
          </a:prstGeom>
        </p:spPr>
      </p:pic>
    </p:spTree>
    <p:extLst>
      <p:ext uri="{BB962C8B-B14F-4D97-AF65-F5344CB8AC3E}">
        <p14:creationId xmlns:p14="http://schemas.microsoft.com/office/powerpoint/2010/main" val="29307000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6ECB6A49-5716-2E45-A5F4-BD50DCB818F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CE7E1D90-D9BF-1160-A0D0-91661EBB463C}"/>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AD9D5A29-C5A9-F5B7-4D5F-1F8DDC3200C8}"/>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a:t>
            </a:r>
            <a:r>
              <a:rPr lang="en-US" sz="2800" b="1" dirty="0">
                <a:solidFill>
                  <a:srgbClr val="DFDFDF"/>
                </a:solidFill>
              </a:rPr>
              <a:t>MAH-Market St. Bridge over Mahoning River &amp; NS &amp; CSXT RR</a:t>
            </a:r>
          </a:p>
        </p:txBody>
      </p:sp>
      <p:pic>
        <p:nvPicPr>
          <p:cNvPr id="3" name="Picture 2">
            <a:extLst>
              <a:ext uri="{FF2B5EF4-FFF2-40B4-BE49-F238E27FC236}">
                <a16:creationId xmlns:a16="http://schemas.microsoft.com/office/drawing/2014/main" id="{ACFB21F0-C08A-9FF5-593B-7E767B733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13" name="Title 1">
            <a:extLst>
              <a:ext uri="{FF2B5EF4-FFF2-40B4-BE49-F238E27FC236}">
                <a16:creationId xmlns:a16="http://schemas.microsoft.com/office/drawing/2014/main" id="{2044716F-0C19-86EC-6D39-CF57FC1B0289}"/>
              </a:ext>
            </a:extLst>
          </p:cNvPr>
          <p:cNvSpPr>
            <a:spLocks noGrp="1"/>
          </p:cNvSpPr>
          <p:nvPr>
            <p:ph type="title"/>
          </p:nvPr>
        </p:nvSpPr>
        <p:spPr>
          <a:xfrm>
            <a:off x="2772562" y="979838"/>
            <a:ext cx="6646874" cy="457200"/>
          </a:xfrm>
        </p:spPr>
        <p:txBody>
          <a:bodyPr>
            <a:noAutofit/>
          </a:bodyPr>
          <a:lstStyle/>
          <a:p>
            <a:pPr algn="ctr"/>
            <a:r>
              <a:rPr lang="en-US" sz="3200" b="1" spc="300" dirty="0">
                <a:solidFill>
                  <a:srgbClr val="223C87"/>
                </a:solidFill>
              </a:rPr>
              <a:t>COMPLETED BRIDGE PHOTOS</a:t>
            </a:r>
            <a:endParaRPr lang="en-US" sz="3200" b="1" dirty="0">
              <a:solidFill>
                <a:srgbClr val="223C87"/>
              </a:solidFill>
            </a:endParaRPr>
          </a:p>
        </p:txBody>
      </p:sp>
      <p:pic>
        <p:nvPicPr>
          <p:cNvPr id="4" name="Picture 3">
            <a:extLst>
              <a:ext uri="{FF2B5EF4-FFF2-40B4-BE49-F238E27FC236}">
                <a16:creationId xmlns:a16="http://schemas.microsoft.com/office/drawing/2014/main" id="{349F5155-A9A9-1101-1D3B-AA9A3330A4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7999" y="1632919"/>
            <a:ext cx="6096000" cy="4572000"/>
          </a:xfrm>
          <a:prstGeom prst="rect">
            <a:avLst/>
          </a:prstGeom>
        </p:spPr>
      </p:pic>
    </p:spTree>
    <p:extLst>
      <p:ext uri="{BB962C8B-B14F-4D97-AF65-F5344CB8AC3E}">
        <p14:creationId xmlns:p14="http://schemas.microsoft.com/office/powerpoint/2010/main" val="689028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7EC914D1-B24C-DA93-20C5-D507FFFA59A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C2B76BA-0AEB-5BA6-04DE-EEF2BFFAC582}"/>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2AF14FA2-960E-FE18-6580-625F2656FF73}"/>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King Avenue Bridge Replacement over Little Miami River</a:t>
            </a:r>
          </a:p>
        </p:txBody>
      </p:sp>
      <p:pic>
        <p:nvPicPr>
          <p:cNvPr id="11" name="Picture 10">
            <a:extLst>
              <a:ext uri="{FF2B5EF4-FFF2-40B4-BE49-F238E27FC236}">
                <a16:creationId xmlns:a16="http://schemas.microsoft.com/office/drawing/2014/main" id="{CCE6383B-F4DA-033F-DBBB-C8ED18D207C9}"/>
              </a:ext>
            </a:extLst>
          </p:cNvPr>
          <p:cNvPicPr>
            <a:picLocks noChangeAspect="1"/>
          </p:cNvPicPr>
          <p:nvPr/>
        </p:nvPicPr>
        <p:blipFill>
          <a:blip r:embed="rId2"/>
          <a:stretch>
            <a:fillRect/>
          </a:stretch>
        </p:blipFill>
        <p:spPr>
          <a:xfrm>
            <a:off x="11337131" y="33870"/>
            <a:ext cx="706270" cy="846660"/>
          </a:xfrm>
          <a:prstGeom prst="rect">
            <a:avLst/>
          </a:prstGeom>
        </p:spPr>
      </p:pic>
      <p:sp>
        <p:nvSpPr>
          <p:cNvPr id="2" name="Title 1">
            <a:extLst>
              <a:ext uri="{FF2B5EF4-FFF2-40B4-BE49-F238E27FC236}">
                <a16:creationId xmlns:a16="http://schemas.microsoft.com/office/drawing/2014/main" id="{AF1A7E1C-404B-0B90-3B63-B6A5C949265B}"/>
              </a:ext>
            </a:extLst>
          </p:cNvPr>
          <p:cNvSpPr>
            <a:spLocks noGrp="1"/>
          </p:cNvSpPr>
          <p:nvPr>
            <p:ph type="title"/>
          </p:nvPr>
        </p:nvSpPr>
        <p:spPr>
          <a:xfrm>
            <a:off x="148599" y="813955"/>
            <a:ext cx="3820427" cy="1325563"/>
          </a:xfrm>
        </p:spPr>
        <p:txBody>
          <a:bodyPr/>
          <a:lstStyle/>
          <a:p>
            <a:r>
              <a:rPr lang="en-US" dirty="0">
                <a:solidFill>
                  <a:srgbClr val="223C87"/>
                </a:solidFill>
              </a:rPr>
              <a:t>Project Funding</a:t>
            </a:r>
          </a:p>
        </p:txBody>
      </p:sp>
      <p:sp>
        <p:nvSpPr>
          <p:cNvPr id="4" name="Content Placeholder 2">
            <a:extLst>
              <a:ext uri="{FF2B5EF4-FFF2-40B4-BE49-F238E27FC236}">
                <a16:creationId xmlns:a16="http://schemas.microsoft.com/office/drawing/2014/main" id="{D03263D4-B9D2-595F-211B-A11D08DCB64D}"/>
              </a:ext>
            </a:extLst>
          </p:cNvPr>
          <p:cNvSpPr>
            <a:spLocks noGrp="1"/>
          </p:cNvSpPr>
          <p:nvPr>
            <p:ph idx="1"/>
          </p:nvPr>
        </p:nvSpPr>
        <p:spPr>
          <a:xfrm>
            <a:off x="18007" y="2039072"/>
            <a:ext cx="10515600" cy="4361728"/>
          </a:xfrm>
        </p:spPr>
        <p:txBody>
          <a:bodyPr>
            <a:normAutofit/>
          </a:bodyPr>
          <a:lstStyle/>
          <a:p>
            <a:pPr>
              <a:spcBef>
                <a:spcPts val="600"/>
              </a:spcBef>
            </a:pPr>
            <a:r>
              <a:rPr lang="en-US" sz="2000" dirty="0">
                <a:solidFill>
                  <a:srgbClr val="223C87"/>
                </a:solidFill>
              </a:rPr>
              <a:t>Largest WCEO project constructed to date ($22,041,788.13)</a:t>
            </a:r>
          </a:p>
          <a:p>
            <a:pPr marL="0" indent="0">
              <a:spcBef>
                <a:spcPts val="600"/>
              </a:spcBef>
              <a:buNone/>
            </a:pPr>
            <a:endParaRPr lang="en-US" sz="2000" dirty="0">
              <a:solidFill>
                <a:srgbClr val="223C87"/>
              </a:solidFill>
            </a:endParaRPr>
          </a:p>
          <a:p>
            <a:pPr>
              <a:spcBef>
                <a:spcPts val="600"/>
              </a:spcBef>
            </a:pPr>
            <a:r>
              <a:rPr lang="en-US" sz="2000" dirty="0">
                <a:solidFill>
                  <a:srgbClr val="223C87"/>
                </a:solidFill>
              </a:rPr>
              <a:t>$5M in Federal Local Bridge Replacement Funds (LBR)</a:t>
            </a:r>
          </a:p>
          <a:p>
            <a:pPr>
              <a:spcBef>
                <a:spcPts val="600"/>
              </a:spcBef>
            </a:pPr>
            <a:endParaRPr lang="en-US" sz="2000" dirty="0">
              <a:solidFill>
                <a:srgbClr val="223C87"/>
              </a:solidFill>
            </a:endParaRPr>
          </a:p>
          <a:p>
            <a:pPr>
              <a:spcBef>
                <a:spcPts val="600"/>
              </a:spcBef>
            </a:pPr>
            <a:r>
              <a:rPr lang="en-US" sz="2000" dirty="0">
                <a:solidFill>
                  <a:srgbClr val="223C87"/>
                </a:solidFill>
              </a:rPr>
              <a:t>$6.27M in Federal Surface Transportation Block Grant Funds (STBG)</a:t>
            </a:r>
          </a:p>
          <a:p>
            <a:pPr>
              <a:spcBef>
                <a:spcPts val="600"/>
              </a:spcBef>
            </a:pPr>
            <a:endParaRPr lang="en-US" sz="2000" dirty="0">
              <a:solidFill>
                <a:srgbClr val="223C87"/>
              </a:solidFill>
            </a:endParaRPr>
          </a:p>
          <a:p>
            <a:pPr>
              <a:spcBef>
                <a:spcPts val="600"/>
              </a:spcBef>
            </a:pPr>
            <a:r>
              <a:rPr lang="en-US" sz="2000" dirty="0">
                <a:solidFill>
                  <a:srgbClr val="223C87"/>
                </a:solidFill>
              </a:rPr>
              <a:t>$800,000 in Ohio Public Works Commission Funds (OPWC)</a:t>
            </a:r>
          </a:p>
          <a:p>
            <a:pPr marL="0" indent="0">
              <a:spcBef>
                <a:spcPts val="600"/>
              </a:spcBef>
              <a:buNone/>
            </a:pPr>
            <a:endParaRPr lang="en-US" sz="2000" dirty="0">
              <a:solidFill>
                <a:srgbClr val="223C87"/>
              </a:solidFill>
            </a:endParaRPr>
          </a:p>
          <a:p>
            <a:pPr>
              <a:spcBef>
                <a:spcPts val="600"/>
              </a:spcBef>
            </a:pPr>
            <a:r>
              <a:rPr lang="en-US" sz="2000" dirty="0">
                <a:solidFill>
                  <a:srgbClr val="223C87"/>
                </a:solidFill>
              </a:rPr>
              <a:t>$3M in Congressional Directed Spending (CDS)</a:t>
            </a:r>
          </a:p>
          <a:p>
            <a:pPr marL="0" indent="0">
              <a:spcBef>
                <a:spcPts val="600"/>
              </a:spcBef>
              <a:buNone/>
            </a:pPr>
            <a:endParaRPr lang="en-US" sz="2000" dirty="0">
              <a:solidFill>
                <a:srgbClr val="223C87"/>
              </a:solidFill>
            </a:endParaRPr>
          </a:p>
          <a:p>
            <a:pPr>
              <a:spcBef>
                <a:spcPts val="600"/>
              </a:spcBef>
            </a:pPr>
            <a:r>
              <a:rPr lang="en-US" sz="2000" dirty="0">
                <a:solidFill>
                  <a:srgbClr val="223C87"/>
                </a:solidFill>
              </a:rPr>
              <a:t>Outside funding kept our local portion at $4,045,669.50, just under 20% of the total construction cost</a:t>
            </a:r>
          </a:p>
          <a:p>
            <a:endParaRPr lang="en-US" sz="2400" dirty="0"/>
          </a:p>
          <a:p>
            <a:endParaRPr lang="en-US" sz="2400" dirty="0"/>
          </a:p>
          <a:p>
            <a:endParaRPr lang="en-US" sz="2400" dirty="0"/>
          </a:p>
          <a:p>
            <a:pPr marL="0" indent="0">
              <a:buNone/>
            </a:pPr>
            <a:endParaRPr lang="en-US" sz="2400" dirty="0"/>
          </a:p>
          <a:p>
            <a:pPr marL="0" indent="0">
              <a:buNone/>
            </a:pPr>
            <a:endParaRPr lang="en-US" dirty="0"/>
          </a:p>
        </p:txBody>
      </p:sp>
      <p:pic>
        <p:nvPicPr>
          <p:cNvPr id="6" name="Picture 5" descr="Stacks of gold coins">
            <a:extLst>
              <a:ext uri="{FF2B5EF4-FFF2-40B4-BE49-F238E27FC236}">
                <a16:creationId xmlns:a16="http://schemas.microsoft.com/office/drawing/2014/main" id="{637628D7-2EA6-17CC-FE66-C15BD757F8A5}"/>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8669006" y="1399939"/>
            <a:ext cx="2870220" cy="1913480"/>
          </a:xfrm>
          <a:prstGeom prst="rect">
            <a:avLst/>
          </a:prstGeom>
        </p:spPr>
      </p:pic>
    </p:spTree>
    <p:extLst>
      <p:ext uri="{BB962C8B-B14F-4D97-AF65-F5344CB8AC3E}">
        <p14:creationId xmlns:p14="http://schemas.microsoft.com/office/powerpoint/2010/main" val="12812390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C6A96974-06C9-42B5-2A66-4C980D489C3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253CE5F2-8A4E-A837-DAE1-5F41EBD7FD9C}"/>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DE17E953-96C1-6727-BEAC-0235D611F182}"/>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solidFill>
                  <a:schemeClr val="bg2"/>
                </a:solidFill>
              </a:rPr>
              <a:t>   </a:t>
            </a:r>
            <a:r>
              <a:rPr lang="en-US" sz="2800" b="1" dirty="0">
                <a:solidFill>
                  <a:srgbClr val="DFDFDF"/>
                </a:solidFill>
              </a:rPr>
              <a:t>MAH-Market St. Bridge over Mahoning River &amp; NS &amp; CSXT RR</a:t>
            </a:r>
          </a:p>
        </p:txBody>
      </p:sp>
      <p:pic>
        <p:nvPicPr>
          <p:cNvPr id="3" name="Picture 2">
            <a:extLst>
              <a:ext uri="{FF2B5EF4-FFF2-40B4-BE49-F238E27FC236}">
                <a16:creationId xmlns:a16="http://schemas.microsoft.com/office/drawing/2014/main" id="{9D58E212-81F0-FB49-8D62-8EE5CBD949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93499" y="45720"/>
            <a:ext cx="837397" cy="822960"/>
          </a:xfrm>
          <a:prstGeom prst="rect">
            <a:avLst/>
          </a:prstGeom>
        </p:spPr>
      </p:pic>
      <p:sp>
        <p:nvSpPr>
          <p:cNvPr id="13" name="Title 1">
            <a:extLst>
              <a:ext uri="{FF2B5EF4-FFF2-40B4-BE49-F238E27FC236}">
                <a16:creationId xmlns:a16="http://schemas.microsoft.com/office/drawing/2014/main" id="{6148A92E-C005-F246-20DF-2877A6CDECCF}"/>
              </a:ext>
            </a:extLst>
          </p:cNvPr>
          <p:cNvSpPr>
            <a:spLocks noGrp="1"/>
          </p:cNvSpPr>
          <p:nvPr>
            <p:ph type="title"/>
          </p:nvPr>
        </p:nvSpPr>
        <p:spPr>
          <a:xfrm>
            <a:off x="388620" y="3318510"/>
            <a:ext cx="3537914" cy="678180"/>
          </a:xfrm>
        </p:spPr>
        <p:txBody>
          <a:bodyPr>
            <a:noAutofit/>
          </a:bodyPr>
          <a:lstStyle/>
          <a:p>
            <a:pPr algn="ctr"/>
            <a:r>
              <a:rPr lang="en-US" sz="3200" b="1" spc="300" dirty="0">
                <a:solidFill>
                  <a:srgbClr val="223C87"/>
                </a:solidFill>
              </a:rPr>
              <a:t>THANK YOU!</a:t>
            </a:r>
            <a:endParaRPr lang="en-US" sz="3200" b="1" dirty="0">
              <a:solidFill>
                <a:srgbClr val="223C87"/>
              </a:solidFill>
            </a:endParaRPr>
          </a:p>
        </p:txBody>
      </p:sp>
      <p:pic>
        <p:nvPicPr>
          <p:cNvPr id="7" name="Picture 6">
            <a:extLst>
              <a:ext uri="{FF2B5EF4-FFF2-40B4-BE49-F238E27FC236}">
                <a16:creationId xmlns:a16="http://schemas.microsoft.com/office/drawing/2014/main" id="{33812919-AF97-BF0F-AEE1-C0E51D77C8B8}"/>
              </a:ext>
            </a:extLst>
          </p:cNvPr>
          <p:cNvPicPr>
            <a:picLocks noChangeAspect="1"/>
          </p:cNvPicPr>
          <p:nvPr/>
        </p:nvPicPr>
        <p:blipFill>
          <a:blip r:embed="rId3"/>
          <a:stretch>
            <a:fillRect/>
          </a:stretch>
        </p:blipFill>
        <p:spPr>
          <a:xfrm>
            <a:off x="4594097" y="914400"/>
            <a:ext cx="7597903" cy="5486400"/>
          </a:xfrm>
          <a:prstGeom prst="rect">
            <a:avLst/>
          </a:prstGeom>
        </p:spPr>
      </p:pic>
    </p:spTree>
    <p:extLst>
      <p:ext uri="{BB962C8B-B14F-4D97-AF65-F5344CB8AC3E}">
        <p14:creationId xmlns:p14="http://schemas.microsoft.com/office/powerpoint/2010/main" val="39691644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210752DC-26D2-469E-533B-7C5B6886FCC9}"/>
            </a:ext>
          </a:extLst>
        </p:cNvPr>
        <p:cNvGrpSpPr/>
        <p:nvPr/>
      </p:nvGrpSpPr>
      <p:grpSpPr>
        <a:xfrm>
          <a:off x="0" y="0"/>
          <a:ext cx="0" cy="0"/>
          <a:chOff x="0" y="0"/>
          <a:chExt cx="0" cy="0"/>
        </a:xfrm>
      </p:grpSpPr>
      <p:sp>
        <p:nvSpPr>
          <p:cNvPr id="7" name="Flowchart: Manual Input 6">
            <a:extLst>
              <a:ext uri="{FF2B5EF4-FFF2-40B4-BE49-F238E27FC236}">
                <a16:creationId xmlns:a16="http://schemas.microsoft.com/office/drawing/2014/main" id="{8734C65A-AF51-AC27-5A5E-14D945305547}"/>
              </a:ext>
            </a:extLst>
          </p:cNvPr>
          <p:cNvSpPr/>
          <p:nvPr/>
        </p:nvSpPr>
        <p:spPr>
          <a:xfrm rot="5400000" flipV="1">
            <a:off x="6838950" y="1047750"/>
            <a:ext cx="5486400" cy="5219700"/>
          </a:xfrm>
          <a:prstGeom prst="flowChartManualInput">
            <a:avLst/>
          </a:prstGeom>
          <a:blipFill dpi="0" rotWithShape="1">
            <a:blip r:embed="rId2">
              <a:alphaModFix amt="90000"/>
            </a:blip>
            <a:srcRect/>
            <a:stretch>
              <a:fillRect l="-13905" r="-1390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35F54A2-D384-641F-05B8-DFCC9FC8588B}"/>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19" name="Title 1">
            <a:extLst>
              <a:ext uri="{FF2B5EF4-FFF2-40B4-BE49-F238E27FC236}">
                <a16:creationId xmlns:a16="http://schemas.microsoft.com/office/drawing/2014/main" id="{38514691-104E-F727-A752-E31E82DD860E}"/>
              </a:ext>
            </a:extLst>
          </p:cNvPr>
          <p:cNvSpPr txBox="1">
            <a:spLocks/>
          </p:cNvSpPr>
          <p:nvPr/>
        </p:nvSpPr>
        <p:spPr>
          <a:xfrm>
            <a:off x="0" y="1318157"/>
            <a:ext cx="7827818" cy="4678885"/>
          </a:xfrm>
          <a:prstGeom prst="rect">
            <a:avLst/>
          </a:prstGeom>
        </p:spPr>
        <p:txBody>
          <a:bodyPr vert="horz" lIns="228600" tIns="45720" rIns="91440" bIns="45720" rtlCol="0" anchor="t">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rgbClr val="223C87"/>
                </a:solidFill>
              </a:rPr>
              <a:t>County Engineer</a:t>
            </a:r>
            <a:br>
              <a:rPr lang="en-US" sz="2800" dirty="0">
                <a:solidFill>
                  <a:srgbClr val="223C87"/>
                </a:solidFill>
              </a:rPr>
            </a:br>
            <a:br>
              <a:rPr lang="en-US" sz="1900" dirty="0">
                <a:solidFill>
                  <a:srgbClr val="223C87"/>
                </a:solidFill>
              </a:rPr>
            </a:br>
            <a:r>
              <a:rPr lang="en-US" sz="2400" dirty="0">
                <a:solidFill>
                  <a:srgbClr val="223C87"/>
                </a:solidFill>
              </a:rPr>
              <a:t>Mark Eicher, P.E., P.S.</a:t>
            </a:r>
          </a:p>
          <a:p>
            <a:endParaRPr lang="en-US" sz="2400" b="1" dirty="0">
              <a:solidFill>
                <a:srgbClr val="223C87"/>
              </a:solidFill>
            </a:endParaRPr>
          </a:p>
          <a:p>
            <a:endParaRPr lang="en-US" sz="2400" b="1" dirty="0">
              <a:solidFill>
                <a:srgbClr val="223C87"/>
              </a:solidFill>
            </a:endParaRPr>
          </a:p>
          <a:p>
            <a:r>
              <a:rPr lang="en-US" sz="2800" b="1" dirty="0">
                <a:solidFill>
                  <a:srgbClr val="223C87"/>
                </a:solidFill>
              </a:rPr>
              <a:t>Maintenance Responsibility</a:t>
            </a:r>
            <a:br>
              <a:rPr lang="en-US" sz="2800" dirty="0">
                <a:solidFill>
                  <a:srgbClr val="223C87"/>
                </a:solidFill>
              </a:rPr>
            </a:br>
            <a:br>
              <a:rPr lang="en-US" sz="1900" dirty="0">
                <a:solidFill>
                  <a:srgbClr val="223C87"/>
                </a:solidFill>
              </a:rPr>
            </a:br>
            <a:r>
              <a:rPr lang="en-US" sz="2400" dirty="0">
                <a:solidFill>
                  <a:srgbClr val="223C87"/>
                </a:solidFill>
              </a:rPr>
              <a:t>528	Miles of Roadway (Centerline)</a:t>
            </a:r>
            <a:br>
              <a:rPr lang="en-US" sz="2400" dirty="0">
                <a:solidFill>
                  <a:srgbClr val="223C87"/>
                </a:solidFill>
              </a:rPr>
            </a:br>
            <a:br>
              <a:rPr lang="en-US" sz="2400" dirty="0">
                <a:solidFill>
                  <a:srgbClr val="223C87"/>
                </a:solidFill>
              </a:rPr>
            </a:br>
            <a:r>
              <a:rPr lang="en-US" sz="2400" dirty="0">
                <a:solidFill>
                  <a:srgbClr val="223C87"/>
                </a:solidFill>
              </a:rPr>
              <a:t>398	Structures</a:t>
            </a:r>
          </a:p>
          <a:p>
            <a:pPr defTabSz="685800"/>
            <a:endParaRPr lang="en-US" sz="2400" dirty="0">
              <a:solidFill>
                <a:srgbClr val="223C87"/>
              </a:solidFill>
            </a:endParaRPr>
          </a:p>
          <a:p>
            <a:pPr defTabSz="685800"/>
            <a:br>
              <a:rPr lang="en-US" sz="2400" dirty="0">
                <a:solidFill>
                  <a:srgbClr val="223C87"/>
                </a:solidFill>
              </a:rPr>
            </a:br>
            <a:r>
              <a:rPr lang="en-US" sz="2800" b="1" dirty="0">
                <a:solidFill>
                  <a:srgbClr val="223C87"/>
                </a:solidFill>
              </a:rPr>
              <a:t>Bridge Projects With Outside Funding - Last 10 Years</a:t>
            </a:r>
            <a:br>
              <a:rPr lang="en-US" sz="2800" dirty="0">
                <a:solidFill>
                  <a:srgbClr val="223C87"/>
                </a:solidFill>
              </a:rPr>
            </a:br>
            <a:br>
              <a:rPr lang="en-US" sz="1900" dirty="0">
                <a:solidFill>
                  <a:srgbClr val="223C87"/>
                </a:solidFill>
              </a:rPr>
            </a:br>
            <a:r>
              <a:rPr lang="en-US" sz="2400" dirty="0">
                <a:solidFill>
                  <a:srgbClr val="223C87"/>
                </a:solidFill>
              </a:rPr>
              <a:t>1	Local Major Bridge Program</a:t>
            </a:r>
            <a:br>
              <a:rPr lang="en-US" sz="2400" dirty="0">
                <a:solidFill>
                  <a:srgbClr val="223C87"/>
                </a:solidFill>
              </a:rPr>
            </a:br>
            <a:br>
              <a:rPr lang="en-US" sz="2400" dirty="0">
                <a:solidFill>
                  <a:srgbClr val="223C87"/>
                </a:solidFill>
              </a:rPr>
            </a:br>
            <a:r>
              <a:rPr lang="en-US" sz="2400" dirty="0">
                <a:solidFill>
                  <a:srgbClr val="223C87"/>
                </a:solidFill>
              </a:rPr>
              <a:t>1	Ohio Publics Works (OPWC)</a:t>
            </a:r>
            <a:br>
              <a:rPr lang="en-US" sz="2400" dirty="0">
                <a:solidFill>
                  <a:srgbClr val="223C87"/>
                </a:solidFill>
              </a:rPr>
            </a:br>
            <a:br>
              <a:rPr lang="en-US" sz="2400" dirty="0">
                <a:solidFill>
                  <a:srgbClr val="223C87"/>
                </a:solidFill>
              </a:rPr>
            </a:br>
            <a:r>
              <a:rPr lang="en-US" sz="2400" dirty="0">
                <a:solidFill>
                  <a:srgbClr val="223C87"/>
                </a:solidFill>
              </a:rPr>
              <a:t>1	Accelerated Innovation Deployment (AID)</a:t>
            </a:r>
            <a:br>
              <a:rPr lang="en-US" sz="2400" dirty="0">
                <a:solidFill>
                  <a:srgbClr val="223C87"/>
                </a:solidFill>
              </a:rPr>
            </a:br>
            <a:br>
              <a:rPr lang="en-US" sz="2400" dirty="0">
                <a:solidFill>
                  <a:srgbClr val="223C87"/>
                </a:solidFill>
              </a:rPr>
            </a:br>
            <a:r>
              <a:rPr lang="en-US" sz="2400" dirty="0">
                <a:solidFill>
                  <a:srgbClr val="223C87"/>
                </a:solidFill>
              </a:rPr>
              <a:t>13	Local Bridge Program (LBR/BFP) (5 More Funded FY27-31)</a:t>
            </a:r>
          </a:p>
        </p:txBody>
      </p:sp>
      <p:sp>
        <p:nvSpPr>
          <p:cNvPr id="25" name="Rectangle 24">
            <a:extLst>
              <a:ext uri="{FF2B5EF4-FFF2-40B4-BE49-F238E27FC236}">
                <a16:creationId xmlns:a16="http://schemas.microsoft.com/office/drawing/2014/main" id="{045DB291-849B-3E5F-1BB7-51BA0A6A1A59}"/>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Muskingum County </a:t>
            </a:r>
            <a:endParaRPr lang="en-US" sz="3200" dirty="0">
              <a:solidFill>
                <a:srgbClr val="DFDFDF"/>
              </a:solidFill>
            </a:endParaRPr>
          </a:p>
        </p:txBody>
      </p:sp>
      <p:pic>
        <p:nvPicPr>
          <p:cNvPr id="27" name="Picture 26">
            <a:extLst>
              <a:ext uri="{FF2B5EF4-FFF2-40B4-BE49-F238E27FC236}">
                <a16:creationId xmlns:a16="http://schemas.microsoft.com/office/drawing/2014/main" id="{060A1051-440D-7683-2EB3-EFAB2F2007E7}"/>
              </a:ext>
            </a:extLst>
          </p:cNvPr>
          <p:cNvPicPr>
            <a:picLocks noChangeAspect="1"/>
          </p:cNvPicPr>
          <p:nvPr/>
        </p:nvPicPr>
        <p:blipFill>
          <a:blip r:embed="rId3">
            <a:lum bright="70000" contrast="-70000"/>
          </a:blip>
          <a:stretch>
            <a:fillRect/>
          </a:stretch>
        </p:blipFill>
        <p:spPr>
          <a:xfrm>
            <a:off x="10379323" y="114300"/>
            <a:ext cx="1580643" cy="685800"/>
          </a:xfrm>
          <a:prstGeom prst="rect">
            <a:avLst/>
          </a:prstGeom>
        </p:spPr>
      </p:pic>
    </p:spTree>
    <p:extLst>
      <p:ext uri="{BB962C8B-B14F-4D97-AF65-F5344CB8AC3E}">
        <p14:creationId xmlns:p14="http://schemas.microsoft.com/office/powerpoint/2010/main" val="9671070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DABE46EB-FE08-91A0-F2E2-DA84ABC06267}"/>
            </a:ext>
          </a:extLst>
        </p:cNvPr>
        <p:cNvGrpSpPr/>
        <p:nvPr/>
      </p:nvGrpSpPr>
      <p:grpSpPr>
        <a:xfrm>
          <a:off x="0" y="0"/>
          <a:ext cx="0" cy="0"/>
          <a:chOff x="0" y="0"/>
          <a:chExt cx="0" cy="0"/>
        </a:xfrm>
      </p:grpSpPr>
      <p:sp>
        <p:nvSpPr>
          <p:cNvPr id="60" name="Rectangle 59">
            <a:extLst>
              <a:ext uri="{FF2B5EF4-FFF2-40B4-BE49-F238E27FC236}">
                <a16:creationId xmlns:a16="http://schemas.microsoft.com/office/drawing/2014/main" id="{722BF5B6-B0A5-9533-7F8C-4F4E39ED999B}"/>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Duncan Falls / Philo Bridge Replacement Project</a:t>
            </a:r>
            <a:endParaRPr lang="en-US" sz="3200" dirty="0">
              <a:solidFill>
                <a:srgbClr val="DFDFDF"/>
              </a:solidFill>
            </a:endParaRPr>
          </a:p>
        </p:txBody>
      </p:sp>
      <p:sp>
        <p:nvSpPr>
          <p:cNvPr id="7" name="Rectangle 6">
            <a:extLst>
              <a:ext uri="{FF2B5EF4-FFF2-40B4-BE49-F238E27FC236}">
                <a16:creationId xmlns:a16="http://schemas.microsoft.com/office/drawing/2014/main" id="{01726DB0-C8C8-0C95-4E4A-1607703B4CC4}"/>
              </a:ext>
            </a:extLst>
          </p:cNvPr>
          <p:cNvSpPr/>
          <p:nvPr/>
        </p:nvSpPr>
        <p:spPr>
          <a:xfrm>
            <a:off x="-1"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pic>
        <p:nvPicPr>
          <p:cNvPr id="9" name="Picture 8">
            <a:extLst>
              <a:ext uri="{FF2B5EF4-FFF2-40B4-BE49-F238E27FC236}">
                <a16:creationId xmlns:a16="http://schemas.microsoft.com/office/drawing/2014/main" id="{69703507-181A-07C3-12F1-8E0EC2987262}"/>
              </a:ext>
            </a:extLst>
          </p:cNvPr>
          <p:cNvPicPr>
            <a:picLocks noChangeAspect="1"/>
          </p:cNvPicPr>
          <p:nvPr/>
        </p:nvPicPr>
        <p:blipFill>
          <a:blip r:embed="rId2">
            <a:lum bright="70000" contrast="-70000"/>
          </a:blip>
          <a:stretch>
            <a:fillRect/>
          </a:stretch>
        </p:blipFill>
        <p:spPr>
          <a:xfrm>
            <a:off x="10379323" y="114300"/>
            <a:ext cx="1580643" cy="685800"/>
          </a:xfrm>
          <a:prstGeom prst="rect">
            <a:avLst/>
          </a:prstGeom>
        </p:spPr>
      </p:pic>
      <p:sp>
        <p:nvSpPr>
          <p:cNvPr id="13" name="TextBox 12">
            <a:extLst>
              <a:ext uri="{FF2B5EF4-FFF2-40B4-BE49-F238E27FC236}">
                <a16:creationId xmlns:a16="http://schemas.microsoft.com/office/drawing/2014/main" id="{D3369F86-3DF9-401C-0509-1A5EB9DADF70}"/>
              </a:ext>
            </a:extLst>
          </p:cNvPr>
          <p:cNvSpPr txBox="1"/>
          <p:nvPr/>
        </p:nvSpPr>
        <p:spPr>
          <a:xfrm>
            <a:off x="61372" y="5237946"/>
            <a:ext cx="5308826" cy="861774"/>
          </a:xfrm>
          <a:prstGeom prst="rect">
            <a:avLst/>
          </a:prstGeom>
          <a:noFill/>
        </p:spPr>
        <p:txBody>
          <a:bodyPr wrap="none" rtlCol="0">
            <a:spAutoFit/>
          </a:bodyPr>
          <a:lstStyle/>
          <a:p>
            <a:pPr algn="ctr"/>
            <a:r>
              <a:rPr lang="en-US" b="1" dirty="0">
                <a:solidFill>
                  <a:srgbClr val="223C87"/>
                </a:solidFill>
              </a:rPr>
              <a:t>OLD BRIDGE (TWO STRUCTURES)</a:t>
            </a:r>
            <a:endParaRPr lang="en-US" sz="1600" dirty="0">
              <a:solidFill>
                <a:srgbClr val="223C87"/>
              </a:solidFill>
            </a:endParaRPr>
          </a:p>
          <a:p>
            <a:pPr algn="ctr"/>
            <a:r>
              <a:rPr lang="en-US" sz="1600" dirty="0">
                <a:solidFill>
                  <a:srgbClr val="223C87"/>
                </a:solidFill>
              </a:rPr>
              <a:t>7 SPANS - 828 FT LONG (Piers-1875, Superstructure-1979) </a:t>
            </a:r>
            <a:br>
              <a:rPr lang="en-US" sz="1600" dirty="0">
                <a:solidFill>
                  <a:srgbClr val="223C87"/>
                </a:solidFill>
              </a:rPr>
            </a:br>
            <a:r>
              <a:rPr lang="en-US" sz="1600" dirty="0">
                <a:solidFill>
                  <a:srgbClr val="223C87"/>
                </a:solidFill>
              </a:rPr>
              <a:t>3 SPANS - 130 FT LONG (1953)</a:t>
            </a:r>
          </a:p>
        </p:txBody>
      </p:sp>
      <p:sp>
        <p:nvSpPr>
          <p:cNvPr id="18" name="TextBox 17">
            <a:extLst>
              <a:ext uri="{FF2B5EF4-FFF2-40B4-BE49-F238E27FC236}">
                <a16:creationId xmlns:a16="http://schemas.microsoft.com/office/drawing/2014/main" id="{78679D31-E89B-33B6-AF65-4D926D6D8E1C}"/>
              </a:ext>
            </a:extLst>
          </p:cNvPr>
          <p:cNvSpPr txBox="1"/>
          <p:nvPr/>
        </p:nvSpPr>
        <p:spPr>
          <a:xfrm>
            <a:off x="7656814" y="1261646"/>
            <a:ext cx="3535262" cy="615553"/>
          </a:xfrm>
          <a:prstGeom prst="rect">
            <a:avLst/>
          </a:prstGeom>
          <a:noFill/>
        </p:spPr>
        <p:txBody>
          <a:bodyPr wrap="none" rtlCol="0">
            <a:spAutoFit/>
          </a:bodyPr>
          <a:lstStyle/>
          <a:p>
            <a:pPr algn="ctr"/>
            <a:r>
              <a:rPr lang="en-US" b="1" dirty="0">
                <a:solidFill>
                  <a:srgbClr val="223C87"/>
                </a:solidFill>
              </a:rPr>
              <a:t>NEW BRIDGE (ONE STRUCTURE)</a:t>
            </a:r>
            <a:endParaRPr lang="en-US" dirty="0">
              <a:solidFill>
                <a:srgbClr val="223C87"/>
              </a:solidFill>
            </a:endParaRPr>
          </a:p>
          <a:p>
            <a:pPr algn="ctr"/>
            <a:r>
              <a:rPr lang="en-US" sz="1600" dirty="0">
                <a:solidFill>
                  <a:srgbClr val="223C87"/>
                </a:solidFill>
              </a:rPr>
              <a:t>7 SPANS - 862 FT LONG (2018-2021)</a:t>
            </a:r>
          </a:p>
        </p:txBody>
      </p:sp>
      <p:sp>
        <p:nvSpPr>
          <p:cNvPr id="19" name="Flowchart: Manual Input 18">
            <a:extLst>
              <a:ext uri="{FF2B5EF4-FFF2-40B4-BE49-F238E27FC236}">
                <a16:creationId xmlns:a16="http://schemas.microsoft.com/office/drawing/2014/main" id="{8D985430-14C7-3FBD-535B-C0D9727A1175}"/>
              </a:ext>
            </a:extLst>
          </p:cNvPr>
          <p:cNvSpPr/>
          <p:nvPr/>
        </p:nvSpPr>
        <p:spPr>
          <a:xfrm rot="5400000">
            <a:off x="1257299" y="-342901"/>
            <a:ext cx="4114800" cy="6629400"/>
          </a:xfrm>
          <a:custGeom>
            <a:avLst/>
            <a:gdLst>
              <a:gd name="csX0" fmla="*/ 0 w 10000"/>
              <a:gd name="csY0" fmla="*/ 2000 h 10000"/>
              <a:gd name="csX1" fmla="*/ 10000 w 10000"/>
              <a:gd name="csY1" fmla="*/ 0 h 10000"/>
              <a:gd name="csX2" fmla="*/ 10000 w 10000"/>
              <a:gd name="csY2" fmla="*/ 10000 h 10000"/>
              <a:gd name="csX3" fmla="*/ 0 w 10000"/>
              <a:gd name="csY3" fmla="*/ 10000 h 10000"/>
              <a:gd name="csX4" fmla="*/ 0 w 10000"/>
              <a:gd name="csY4" fmla="*/ 2000 h 10000"/>
              <a:gd name="csX0" fmla="*/ 0 w 10000"/>
              <a:gd name="csY0" fmla="*/ 0 h 12024"/>
              <a:gd name="csX1" fmla="*/ 10000 w 10000"/>
              <a:gd name="csY1" fmla="*/ 2024 h 12024"/>
              <a:gd name="csX2" fmla="*/ 10000 w 10000"/>
              <a:gd name="csY2" fmla="*/ 12024 h 12024"/>
              <a:gd name="csX3" fmla="*/ 0 w 10000"/>
              <a:gd name="csY3" fmla="*/ 12024 h 12024"/>
              <a:gd name="csX4" fmla="*/ 0 w 10000"/>
              <a:gd name="csY4" fmla="*/ 0 h 12024"/>
            </a:gdLst>
            <a:ahLst/>
            <a:cxnLst>
              <a:cxn ang="0">
                <a:pos x="csX0" y="csY0"/>
              </a:cxn>
              <a:cxn ang="0">
                <a:pos x="csX1" y="csY1"/>
              </a:cxn>
              <a:cxn ang="0">
                <a:pos x="csX2" y="csY2"/>
              </a:cxn>
              <a:cxn ang="0">
                <a:pos x="csX3" y="csY3"/>
              </a:cxn>
              <a:cxn ang="0">
                <a:pos x="csX4" y="csY4"/>
              </a:cxn>
            </a:cxnLst>
            <a:rect l="l" t="t" r="r" b="b"/>
            <a:pathLst>
              <a:path w="10000" h="12024">
                <a:moveTo>
                  <a:pt x="0" y="0"/>
                </a:moveTo>
                <a:lnTo>
                  <a:pt x="10000" y="2024"/>
                </a:lnTo>
                <a:lnTo>
                  <a:pt x="10000" y="12024"/>
                </a:lnTo>
                <a:lnTo>
                  <a:pt x="0" y="12024"/>
                </a:lnTo>
                <a:lnTo>
                  <a:pt x="0" y="0"/>
                </a:lnTo>
                <a:close/>
              </a:path>
            </a:pathLst>
          </a:custGeom>
          <a:blipFill dpi="0" rotWithShape="0">
            <a:blip r:embed="rId3">
              <a:alphaModFix amt="90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Manual Input 18">
            <a:extLst>
              <a:ext uri="{FF2B5EF4-FFF2-40B4-BE49-F238E27FC236}">
                <a16:creationId xmlns:a16="http://schemas.microsoft.com/office/drawing/2014/main" id="{12804DFC-9CE3-72A6-2424-823457A590B9}"/>
              </a:ext>
            </a:extLst>
          </p:cNvPr>
          <p:cNvSpPr/>
          <p:nvPr/>
        </p:nvSpPr>
        <p:spPr>
          <a:xfrm rot="5400000" flipH="1" flipV="1">
            <a:off x="6819899" y="1028700"/>
            <a:ext cx="4114800" cy="6629400"/>
          </a:xfrm>
          <a:custGeom>
            <a:avLst/>
            <a:gdLst>
              <a:gd name="csX0" fmla="*/ 0 w 10000"/>
              <a:gd name="csY0" fmla="*/ 2000 h 10000"/>
              <a:gd name="csX1" fmla="*/ 10000 w 10000"/>
              <a:gd name="csY1" fmla="*/ 0 h 10000"/>
              <a:gd name="csX2" fmla="*/ 10000 w 10000"/>
              <a:gd name="csY2" fmla="*/ 10000 h 10000"/>
              <a:gd name="csX3" fmla="*/ 0 w 10000"/>
              <a:gd name="csY3" fmla="*/ 10000 h 10000"/>
              <a:gd name="csX4" fmla="*/ 0 w 10000"/>
              <a:gd name="csY4" fmla="*/ 2000 h 10000"/>
              <a:gd name="csX0" fmla="*/ 0 w 10000"/>
              <a:gd name="csY0" fmla="*/ 0 h 12024"/>
              <a:gd name="csX1" fmla="*/ 10000 w 10000"/>
              <a:gd name="csY1" fmla="*/ 2024 h 12024"/>
              <a:gd name="csX2" fmla="*/ 10000 w 10000"/>
              <a:gd name="csY2" fmla="*/ 12024 h 12024"/>
              <a:gd name="csX3" fmla="*/ 0 w 10000"/>
              <a:gd name="csY3" fmla="*/ 12024 h 12024"/>
              <a:gd name="csX4" fmla="*/ 0 w 10000"/>
              <a:gd name="csY4" fmla="*/ 0 h 12024"/>
            </a:gdLst>
            <a:ahLst/>
            <a:cxnLst>
              <a:cxn ang="0">
                <a:pos x="csX0" y="csY0"/>
              </a:cxn>
              <a:cxn ang="0">
                <a:pos x="csX1" y="csY1"/>
              </a:cxn>
              <a:cxn ang="0">
                <a:pos x="csX2" y="csY2"/>
              </a:cxn>
              <a:cxn ang="0">
                <a:pos x="csX3" y="csY3"/>
              </a:cxn>
              <a:cxn ang="0">
                <a:pos x="csX4" y="csY4"/>
              </a:cxn>
            </a:cxnLst>
            <a:rect l="l" t="t" r="r" b="b"/>
            <a:pathLst>
              <a:path w="10000" h="12024">
                <a:moveTo>
                  <a:pt x="0" y="0"/>
                </a:moveTo>
                <a:lnTo>
                  <a:pt x="10000" y="2024"/>
                </a:lnTo>
                <a:lnTo>
                  <a:pt x="10000" y="12024"/>
                </a:lnTo>
                <a:lnTo>
                  <a:pt x="0" y="12024"/>
                </a:lnTo>
                <a:lnTo>
                  <a:pt x="0" y="0"/>
                </a:lnTo>
                <a:close/>
              </a:path>
            </a:pathLst>
          </a:custGeom>
          <a:blipFill dpi="0" rotWithShape="0">
            <a:blip r:embed="rId4">
              <a:alphaModFix amt="90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13607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F041E2B2-9555-AA7C-7DE6-F4EF129E1EC5}"/>
            </a:ext>
          </a:extLst>
        </p:cNvPr>
        <p:cNvGrpSpPr/>
        <p:nvPr/>
      </p:nvGrpSpPr>
      <p:grpSpPr>
        <a:xfrm>
          <a:off x="0" y="0"/>
          <a:ext cx="0" cy="0"/>
          <a:chOff x="0" y="0"/>
          <a:chExt cx="0" cy="0"/>
        </a:xfrm>
      </p:grpSpPr>
      <p:sp>
        <p:nvSpPr>
          <p:cNvPr id="60" name="Rectangle 59">
            <a:extLst>
              <a:ext uri="{FF2B5EF4-FFF2-40B4-BE49-F238E27FC236}">
                <a16:creationId xmlns:a16="http://schemas.microsoft.com/office/drawing/2014/main" id="{B3337317-F9C4-C939-2A67-E825A131B6CD}"/>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Duncan Falls / Philo Bridge Replacement Project</a:t>
            </a:r>
            <a:endParaRPr lang="en-US" sz="3200" dirty="0">
              <a:solidFill>
                <a:srgbClr val="DFDFDF"/>
              </a:solidFill>
            </a:endParaRPr>
          </a:p>
        </p:txBody>
      </p:sp>
      <p:sp>
        <p:nvSpPr>
          <p:cNvPr id="7" name="Rectangle 6">
            <a:extLst>
              <a:ext uri="{FF2B5EF4-FFF2-40B4-BE49-F238E27FC236}">
                <a16:creationId xmlns:a16="http://schemas.microsoft.com/office/drawing/2014/main" id="{C7CE28F6-5CC6-06F7-5DE5-A287D0A2902A}"/>
              </a:ext>
            </a:extLst>
          </p:cNvPr>
          <p:cNvSpPr/>
          <p:nvPr/>
        </p:nvSpPr>
        <p:spPr>
          <a:xfrm>
            <a:off x="-1"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pic>
        <p:nvPicPr>
          <p:cNvPr id="9" name="Picture 8">
            <a:extLst>
              <a:ext uri="{FF2B5EF4-FFF2-40B4-BE49-F238E27FC236}">
                <a16:creationId xmlns:a16="http://schemas.microsoft.com/office/drawing/2014/main" id="{2CA034A5-12DC-0227-168B-DE6943F162F5}"/>
              </a:ext>
            </a:extLst>
          </p:cNvPr>
          <p:cNvPicPr>
            <a:picLocks noChangeAspect="1"/>
          </p:cNvPicPr>
          <p:nvPr/>
        </p:nvPicPr>
        <p:blipFill>
          <a:blip r:embed="rId2">
            <a:lum bright="70000" contrast="-70000"/>
          </a:blip>
          <a:stretch>
            <a:fillRect/>
          </a:stretch>
        </p:blipFill>
        <p:spPr>
          <a:xfrm>
            <a:off x="10379323" y="114300"/>
            <a:ext cx="1580643" cy="685800"/>
          </a:xfrm>
          <a:prstGeom prst="rect">
            <a:avLst/>
          </a:prstGeom>
        </p:spPr>
      </p:pic>
      <p:sp>
        <p:nvSpPr>
          <p:cNvPr id="13" name="TextBox 12">
            <a:extLst>
              <a:ext uri="{FF2B5EF4-FFF2-40B4-BE49-F238E27FC236}">
                <a16:creationId xmlns:a16="http://schemas.microsoft.com/office/drawing/2014/main" id="{4418E046-CDC2-A38F-393F-D0C709A9AC8E}"/>
              </a:ext>
            </a:extLst>
          </p:cNvPr>
          <p:cNvSpPr txBox="1"/>
          <p:nvPr/>
        </p:nvSpPr>
        <p:spPr>
          <a:xfrm>
            <a:off x="266434" y="1303109"/>
            <a:ext cx="5296165" cy="47089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23C87"/>
                </a:solidFill>
                <a:effectLst/>
                <a:uLnTx/>
                <a:uFillTx/>
                <a:latin typeface="Aptos" panose="02110004020202020204"/>
                <a:ea typeface="+mn-ea"/>
                <a:cs typeface="+mn-cs"/>
              </a:rPr>
              <a:t>Project Challenges</a:t>
            </a:r>
            <a:br>
              <a:rPr kumimoji="0" lang="en-US" sz="2400" b="0" i="0" u="none" strike="noStrike" kern="1200" cap="none" spc="0" normalizeH="0" baseline="0" noProof="0" dirty="0">
                <a:ln>
                  <a:noFill/>
                </a:ln>
                <a:solidFill>
                  <a:srgbClr val="223C87"/>
                </a:solidFill>
                <a:effectLst/>
                <a:uLnTx/>
                <a:uFillTx/>
                <a:latin typeface="Aptos" panose="02110004020202020204"/>
                <a:ea typeface="+mn-ea"/>
                <a:cs typeface="+mn-cs"/>
              </a:rPr>
            </a:br>
            <a:br>
              <a:rPr kumimoji="0" lang="en-US" sz="1600" b="0" i="0" u="none" strike="noStrike" kern="1200" cap="none" spc="0" normalizeH="0" baseline="0" noProof="0" dirty="0">
                <a:ln>
                  <a:noFill/>
                </a:ln>
                <a:solidFill>
                  <a:srgbClr val="223C87"/>
                </a:solidFill>
                <a:effectLst/>
                <a:uLnTx/>
                <a:uFillTx/>
                <a:latin typeface="Aptos" panose="02110004020202020204"/>
                <a:ea typeface="+mn-ea"/>
                <a:cs typeface="+mn-cs"/>
              </a:rPr>
            </a:br>
            <a:r>
              <a:rPr lang="en-US" sz="2000" dirty="0">
                <a:solidFill>
                  <a:srgbClr val="223C87"/>
                </a:solidFill>
                <a:latin typeface="Aptos" panose="02110004020202020204"/>
              </a:rPr>
              <a:t>Funding, Funding, Funding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223C87"/>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23C87"/>
                </a:solidFill>
                <a:effectLst/>
                <a:uLnTx/>
                <a:uFillTx/>
                <a:latin typeface="Aptos" panose="02110004020202020204"/>
                <a:ea typeface="+mn-ea"/>
                <a:cs typeface="+mn-cs"/>
              </a:rPr>
              <a:t>Bridge Location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solidFill>
                <a:srgbClr val="223C87"/>
              </a:solidFill>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23C87"/>
                </a:solidFill>
                <a:effectLst/>
                <a:uLnTx/>
                <a:uFillTx/>
                <a:latin typeface="Aptos" panose="02110004020202020204"/>
                <a:ea typeface="+mn-ea"/>
                <a:cs typeface="+mn-cs"/>
              </a:rPr>
              <a:t>Historic Significance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solidFill>
                <a:srgbClr val="223C87"/>
              </a:solidFill>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223C87"/>
                </a:solidFill>
                <a:latin typeface="Aptos" panose="02110004020202020204"/>
              </a:rPr>
              <a:t>Right of Way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solidFill>
                <a:srgbClr val="223C87"/>
              </a:solidFill>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223C87"/>
                </a:solidFill>
                <a:latin typeface="Aptos" panose="02110004020202020204"/>
              </a:rPr>
              <a:t>Utility Relocations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solidFill>
                <a:srgbClr val="223C87"/>
              </a:solidFill>
              <a:latin typeface="Aptos" panose="02110004020202020204"/>
            </a:endParaRPr>
          </a:p>
          <a:p>
            <a:pPr>
              <a:defRPr/>
            </a:pPr>
            <a:r>
              <a:rPr lang="en-US" sz="2000" dirty="0">
                <a:solidFill>
                  <a:srgbClr val="223C87"/>
                </a:solidFill>
              </a:rPr>
              <a:t>Muskingum River</a:t>
            </a:r>
            <a:endParaRPr lang="en-US" sz="2000" dirty="0">
              <a:solidFill>
                <a:srgbClr val="223C87"/>
              </a:solidFill>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solidFill>
                <a:srgbClr val="223C87"/>
              </a:solidFill>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223C87"/>
                </a:solidFill>
                <a:latin typeface="Aptos" panose="02110004020202020204"/>
              </a:rPr>
              <a:t>Coordination</a:t>
            </a:r>
          </a:p>
        </p:txBody>
      </p:sp>
      <p:sp>
        <p:nvSpPr>
          <p:cNvPr id="21" name="Flowchart: Manual Input 18">
            <a:extLst>
              <a:ext uri="{FF2B5EF4-FFF2-40B4-BE49-F238E27FC236}">
                <a16:creationId xmlns:a16="http://schemas.microsoft.com/office/drawing/2014/main" id="{ED4EDFAF-B1B0-8CA6-1419-89780CD56180}"/>
              </a:ext>
            </a:extLst>
          </p:cNvPr>
          <p:cNvSpPr/>
          <p:nvPr/>
        </p:nvSpPr>
        <p:spPr>
          <a:xfrm rot="5400000" flipH="1" flipV="1">
            <a:off x="5242560" y="-548640"/>
            <a:ext cx="5486400" cy="8412479"/>
          </a:xfrm>
          <a:custGeom>
            <a:avLst/>
            <a:gdLst>
              <a:gd name="csX0" fmla="*/ 0 w 10000"/>
              <a:gd name="csY0" fmla="*/ 2000 h 10000"/>
              <a:gd name="csX1" fmla="*/ 10000 w 10000"/>
              <a:gd name="csY1" fmla="*/ 0 h 10000"/>
              <a:gd name="csX2" fmla="*/ 10000 w 10000"/>
              <a:gd name="csY2" fmla="*/ 10000 h 10000"/>
              <a:gd name="csX3" fmla="*/ 0 w 10000"/>
              <a:gd name="csY3" fmla="*/ 10000 h 10000"/>
              <a:gd name="csX4" fmla="*/ 0 w 10000"/>
              <a:gd name="csY4" fmla="*/ 2000 h 10000"/>
              <a:gd name="csX0" fmla="*/ 0 w 10000"/>
              <a:gd name="csY0" fmla="*/ 0 h 12024"/>
              <a:gd name="csX1" fmla="*/ 10000 w 10000"/>
              <a:gd name="csY1" fmla="*/ 2024 h 12024"/>
              <a:gd name="csX2" fmla="*/ 10000 w 10000"/>
              <a:gd name="csY2" fmla="*/ 12024 h 12024"/>
              <a:gd name="csX3" fmla="*/ 0 w 10000"/>
              <a:gd name="csY3" fmla="*/ 12024 h 12024"/>
              <a:gd name="csX4" fmla="*/ 0 w 10000"/>
              <a:gd name="csY4" fmla="*/ 0 h 12024"/>
            </a:gdLst>
            <a:ahLst/>
            <a:cxnLst>
              <a:cxn ang="0">
                <a:pos x="csX0" y="csY0"/>
              </a:cxn>
              <a:cxn ang="0">
                <a:pos x="csX1" y="csY1"/>
              </a:cxn>
              <a:cxn ang="0">
                <a:pos x="csX2" y="csY2"/>
              </a:cxn>
              <a:cxn ang="0">
                <a:pos x="csX3" y="csY3"/>
              </a:cxn>
              <a:cxn ang="0">
                <a:pos x="csX4" y="csY4"/>
              </a:cxn>
            </a:cxnLst>
            <a:rect l="l" t="t" r="r" b="b"/>
            <a:pathLst>
              <a:path w="10000" h="12024">
                <a:moveTo>
                  <a:pt x="0" y="0"/>
                </a:moveTo>
                <a:lnTo>
                  <a:pt x="10000" y="2024"/>
                </a:lnTo>
                <a:lnTo>
                  <a:pt x="10000" y="12024"/>
                </a:lnTo>
                <a:lnTo>
                  <a:pt x="0" y="12024"/>
                </a:lnTo>
                <a:lnTo>
                  <a:pt x="0" y="0"/>
                </a:lnTo>
                <a:close/>
              </a:path>
            </a:pathLst>
          </a:custGeom>
          <a:blipFill dpi="0" rotWithShape="0">
            <a:blip r:embed="rId3">
              <a:alphaModFix amt="90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41647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97CE1E81-95A7-7308-5D07-D74F6780806F}"/>
            </a:ext>
          </a:extLst>
        </p:cNvPr>
        <p:cNvGrpSpPr/>
        <p:nvPr/>
      </p:nvGrpSpPr>
      <p:grpSpPr>
        <a:xfrm>
          <a:off x="0" y="0"/>
          <a:ext cx="0" cy="0"/>
          <a:chOff x="0" y="0"/>
          <a:chExt cx="0" cy="0"/>
        </a:xfrm>
      </p:grpSpPr>
      <p:sp>
        <p:nvSpPr>
          <p:cNvPr id="60" name="Rectangle 59">
            <a:extLst>
              <a:ext uri="{FF2B5EF4-FFF2-40B4-BE49-F238E27FC236}">
                <a16:creationId xmlns:a16="http://schemas.microsoft.com/office/drawing/2014/main" id="{76EE00C8-3D52-3642-DABC-717C85CF032A}"/>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Duncan Falls / Philo Bridge Replacement Project</a:t>
            </a:r>
            <a:endParaRPr lang="en-US" sz="3200" dirty="0">
              <a:solidFill>
                <a:srgbClr val="DFDFDF"/>
              </a:solidFill>
            </a:endParaRPr>
          </a:p>
        </p:txBody>
      </p:sp>
      <p:sp>
        <p:nvSpPr>
          <p:cNvPr id="7" name="Rectangle 6">
            <a:extLst>
              <a:ext uri="{FF2B5EF4-FFF2-40B4-BE49-F238E27FC236}">
                <a16:creationId xmlns:a16="http://schemas.microsoft.com/office/drawing/2014/main" id="{9C1B2F99-925E-2EC9-6421-9CC3E2EE219D}"/>
              </a:ext>
            </a:extLst>
          </p:cNvPr>
          <p:cNvSpPr/>
          <p:nvPr/>
        </p:nvSpPr>
        <p:spPr>
          <a:xfrm>
            <a:off x="-1"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pic>
        <p:nvPicPr>
          <p:cNvPr id="9" name="Picture 8">
            <a:extLst>
              <a:ext uri="{FF2B5EF4-FFF2-40B4-BE49-F238E27FC236}">
                <a16:creationId xmlns:a16="http://schemas.microsoft.com/office/drawing/2014/main" id="{B2380C0F-CC50-A0E4-7017-2A17443528F1}"/>
              </a:ext>
            </a:extLst>
          </p:cNvPr>
          <p:cNvPicPr>
            <a:picLocks noChangeAspect="1"/>
          </p:cNvPicPr>
          <p:nvPr/>
        </p:nvPicPr>
        <p:blipFill>
          <a:blip r:embed="rId2">
            <a:lum bright="70000" contrast="-70000"/>
          </a:blip>
          <a:stretch>
            <a:fillRect/>
          </a:stretch>
        </p:blipFill>
        <p:spPr>
          <a:xfrm>
            <a:off x="10379323" y="114300"/>
            <a:ext cx="1580643" cy="685800"/>
          </a:xfrm>
          <a:prstGeom prst="rect">
            <a:avLst/>
          </a:prstGeom>
        </p:spPr>
      </p:pic>
      <p:graphicFrame>
        <p:nvGraphicFramePr>
          <p:cNvPr id="3" name="Table 2">
            <a:extLst>
              <a:ext uri="{FF2B5EF4-FFF2-40B4-BE49-F238E27FC236}">
                <a16:creationId xmlns:a16="http://schemas.microsoft.com/office/drawing/2014/main" id="{E3E0B497-9F7A-6B3C-46FB-29CA3CC7F21D}"/>
              </a:ext>
            </a:extLst>
          </p:cNvPr>
          <p:cNvGraphicFramePr>
            <a:graphicFrameLocks noGrp="1"/>
          </p:cNvGraphicFramePr>
          <p:nvPr>
            <p:extLst>
              <p:ext uri="{D42A27DB-BD31-4B8C-83A1-F6EECF244321}">
                <p14:modId xmlns:p14="http://schemas.microsoft.com/office/powerpoint/2010/main" val="1940478021"/>
              </p:ext>
            </p:extLst>
          </p:nvPr>
        </p:nvGraphicFramePr>
        <p:xfrm>
          <a:off x="690576" y="1143000"/>
          <a:ext cx="10810845" cy="3413372"/>
        </p:xfrm>
        <a:graphic>
          <a:graphicData uri="http://schemas.openxmlformats.org/drawingml/2006/table">
            <a:tbl>
              <a:tblPr>
                <a:tableStyleId>{69CF1AB2-1976-4502-BF36-3FF5EA218861}</a:tableStyleId>
              </a:tblPr>
              <a:tblGrid>
                <a:gridCol w="4974683">
                  <a:extLst>
                    <a:ext uri="{9D8B030D-6E8A-4147-A177-3AD203B41FA5}">
                      <a16:colId xmlns:a16="http://schemas.microsoft.com/office/drawing/2014/main" val="1281316401"/>
                    </a:ext>
                  </a:extLst>
                </a:gridCol>
                <a:gridCol w="791344">
                  <a:extLst>
                    <a:ext uri="{9D8B030D-6E8A-4147-A177-3AD203B41FA5}">
                      <a16:colId xmlns:a16="http://schemas.microsoft.com/office/drawing/2014/main" val="265652545"/>
                    </a:ext>
                  </a:extLst>
                </a:gridCol>
                <a:gridCol w="1088098">
                  <a:extLst>
                    <a:ext uri="{9D8B030D-6E8A-4147-A177-3AD203B41FA5}">
                      <a16:colId xmlns:a16="http://schemas.microsoft.com/office/drawing/2014/main" val="4232989575"/>
                    </a:ext>
                  </a:extLst>
                </a:gridCol>
                <a:gridCol w="989180">
                  <a:extLst>
                    <a:ext uri="{9D8B030D-6E8A-4147-A177-3AD203B41FA5}">
                      <a16:colId xmlns:a16="http://schemas.microsoft.com/office/drawing/2014/main" val="950241578"/>
                    </a:ext>
                  </a:extLst>
                </a:gridCol>
                <a:gridCol w="791344">
                  <a:extLst>
                    <a:ext uri="{9D8B030D-6E8A-4147-A177-3AD203B41FA5}">
                      <a16:colId xmlns:a16="http://schemas.microsoft.com/office/drawing/2014/main" val="2913946053"/>
                    </a:ext>
                  </a:extLst>
                </a:gridCol>
                <a:gridCol w="1088098">
                  <a:extLst>
                    <a:ext uri="{9D8B030D-6E8A-4147-A177-3AD203B41FA5}">
                      <a16:colId xmlns:a16="http://schemas.microsoft.com/office/drawing/2014/main" val="1891031913"/>
                    </a:ext>
                  </a:extLst>
                </a:gridCol>
                <a:gridCol w="1088098">
                  <a:extLst>
                    <a:ext uri="{9D8B030D-6E8A-4147-A177-3AD203B41FA5}">
                      <a16:colId xmlns:a16="http://schemas.microsoft.com/office/drawing/2014/main" val="1983420261"/>
                    </a:ext>
                  </a:extLst>
                </a:gridCol>
              </a:tblGrid>
              <a:tr h="487292">
                <a:tc>
                  <a:txBody>
                    <a:bodyPr/>
                    <a:lstStyle/>
                    <a:p>
                      <a:pPr algn="l" fontAlgn="b">
                        <a:buNone/>
                      </a:pPr>
                      <a:r>
                        <a:rPr lang="en-US" sz="1600" b="1" i="0" u="none" strike="noStrike" dirty="0">
                          <a:solidFill>
                            <a:srgbClr val="000000"/>
                          </a:solidFill>
                          <a:effectLst/>
                          <a:latin typeface="Aptos" panose="020B0004020202020204" pitchFamily="34" charset="0"/>
                        </a:rPr>
                        <a:t>Bid Price = $9,984,026 (Final = $12,633,026)</a:t>
                      </a:r>
                    </a:p>
                  </a:txBody>
                  <a:tcPr marL="7620" marR="7620" marT="7620" marB="0" anchor="ctr"/>
                </a:tc>
                <a:tc>
                  <a:txBody>
                    <a:bodyPr/>
                    <a:lstStyle/>
                    <a:p>
                      <a:pPr algn="ctr" fontAlgn="ctr">
                        <a:buNone/>
                      </a:pPr>
                      <a:r>
                        <a:rPr lang="en-US" sz="1400" b="1" u="none" strike="noStrike" dirty="0">
                          <a:effectLst/>
                          <a:latin typeface="Aptos" panose="020B0004020202020204" pitchFamily="34" charset="0"/>
                        </a:rPr>
                        <a:t>Federal Match</a:t>
                      </a:r>
                      <a:endParaRPr lang="en-US" sz="1400" b="1"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b="1" u="none" strike="noStrike">
                          <a:effectLst/>
                          <a:latin typeface="Aptos" panose="020B0004020202020204" pitchFamily="34" charset="0"/>
                        </a:rPr>
                        <a:t>Federal Funds</a:t>
                      </a:r>
                      <a:endParaRPr lang="en-US" sz="1400" b="1" i="0" u="none" strike="noStrike">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b="1" u="none" strike="noStrike" dirty="0">
                          <a:effectLst/>
                          <a:latin typeface="Aptos" panose="020B0004020202020204" pitchFamily="34" charset="0"/>
                        </a:rPr>
                        <a:t>Credit Bridge</a:t>
                      </a:r>
                      <a:endParaRPr lang="en-US" sz="1400" b="1"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b="1" u="none" strike="noStrike" dirty="0">
                          <a:effectLst/>
                          <a:latin typeface="Aptos" panose="020B0004020202020204" pitchFamily="34" charset="0"/>
                        </a:rPr>
                        <a:t>Local Match</a:t>
                      </a:r>
                      <a:endParaRPr lang="en-US" sz="1400" b="1"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b="1" u="none" strike="noStrike" dirty="0">
                          <a:effectLst/>
                          <a:latin typeface="Aptos" panose="020B0004020202020204" pitchFamily="34" charset="0"/>
                        </a:rPr>
                        <a:t>Local</a:t>
                      </a:r>
                    </a:p>
                    <a:p>
                      <a:pPr algn="ctr" fontAlgn="ctr">
                        <a:buNone/>
                      </a:pPr>
                      <a:r>
                        <a:rPr lang="en-US" sz="1400" b="1" u="none" strike="noStrike" dirty="0">
                          <a:effectLst/>
                          <a:latin typeface="Aptos" panose="020B0004020202020204" pitchFamily="34" charset="0"/>
                        </a:rPr>
                        <a:t>Funds</a:t>
                      </a:r>
                      <a:endParaRPr lang="en-US" sz="1400" b="1"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b="1" u="none" strike="noStrike" dirty="0">
                          <a:effectLst/>
                          <a:latin typeface="Aptos" panose="020B0004020202020204" pitchFamily="34" charset="0"/>
                        </a:rPr>
                        <a:t>Total</a:t>
                      </a:r>
                      <a:endParaRPr lang="en-US" sz="1400" b="1" i="0" u="none" strike="noStrike" dirty="0">
                        <a:solidFill>
                          <a:srgbClr val="000000"/>
                        </a:solidFill>
                        <a:effectLst/>
                        <a:latin typeface="Aptos" panose="020B0004020202020204" pitchFamily="34" charset="0"/>
                      </a:endParaRPr>
                    </a:p>
                  </a:txBody>
                  <a:tcPr marL="7620" marR="7620" marT="7620" marB="0" anchor="ctr"/>
                </a:tc>
                <a:extLst>
                  <a:ext uri="{0D108BD9-81ED-4DB2-BD59-A6C34878D82A}">
                    <a16:rowId xmlns:a16="http://schemas.microsoft.com/office/drawing/2014/main" val="2131720506"/>
                  </a:ext>
                </a:extLst>
              </a:tr>
              <a:tr h="365760">
                <a:tc>
                  <a:txBody>
                    <a:bodyPr/>
                    <a:lstStyle/>
                    <a:p>
                      <a:pPr algn="l" fontAlgn="ctr">
                        <a:buNone/>
                      </a:pPr>
                      <a:r>
                        <a:rPr lang="en-US" sz="1400" u="none" strike="noStrike" dirty="0">
                          <a:effectLst/>
                          <a:latin typeface="Aptos" panose="020B0004020202020204" pitchFamily="34" charset="0"/>
                        </a:rPr>
                        <a:t>Preliminary Engineering</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a:effectLst/>
                          <a:latin typeface="Aptos" panose="020B0004020202020204" pitchFamily="34" charset="0"/>
                        </a:rPr>
                        <a:t>80%</a:t>
                      </a:r>
                      <a:endParaRPr lang="en-US" sz="1400" b="0" i="0" u="none" strike="noStrike">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$261,108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a:effectLst/>
                          <a:latin typeface="Aptos" panose="020B0004020202020204" pitchFamily="34" charset="0"/>
                        </a:rPr>
                        <a:t>20%</a:t>
                      </a:r>
                      <a:endParaRPr lang="en-US" sz="1400" b="0" i="0" u="none" strike="noStrike">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$65,277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$326,385 </a:t>
                      </a:r>
                      <a:endParaRPr lang="en-US" sz="1400" b="0" i="0" u="none" strike="noStrike" dirty="0">
                        <a:solidFill>
                          <a:srgbClr val="000000"/>
                        </a:solidFill>
                        <a:effectLst/>
                        <a:latin typeface="Aptos" panose="020B0004020202020204" pitchFamily="34" charset="0"/>
                      </a:endParaRPr>
                    </a:p>
                  </a:txBody>
                  <a:tcPr marL="7620" marR="7620" marT="7620" marB="0" anchor="ctr"/>
                </a:tc>
                <a:extLst>
                  <a:ext uri="{0D108BD9-81ED-4DB2-BD59-A6C34878D82A}">
                    <a16:rowId xmlns:a16="http://schemas.microsoft.com/office/drawing/2014/main" val="1485717340"/>
                  </a:ext>
                </a:extLst>
              </a:tr>
              <a:tr h="365760">
                <a:tc>
                  <a:txBody>
                    <a:bodyPr/>
                    <a:lstStyle/>
                    <a:p>
                      <a:pPr algn="l" fontAlgn="ctr">
                        <a:buNone/>
                      </a:pPr>
                      <a:r>
                        <a:rPr lang="en-US" sz="1400" u="none" strike="noStrike" dirty="0">
                          <a:effectLst/>
                          <a:latin typeface="Aptos" panose="020B0004020202020204" pitchFamily="34" charset="0"/>
                        </a:rPr>
                        <a:t>Environmental &amp; Design Engineering, R/W Services</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a:effectLst/>
                          <a:latin typeface="Aptos" panose="020B0004020202020204" pitchFamily="34" charset="0"/>
                        </a:rPr>
                        <a:t>80%</a:t>
                      </a:r>
                      <a:endParaRPr lang="en-US" sz="1400" b="0" i="0" u="none" strike="noStrike">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$1,106,410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a:effectLst/>
                          <a:latin typeface="Aptos" panose="020B0004020202020204" pitchFamily="34" charset="0"/>
                        </a:rPr>
                        <a:t>20%</a:t>
                      </a:r>
                      <a:endParaRPr lang="en-US" sz="1400" b="0" i="0" u="none" strike="noStrike">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$276,602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$1,383,012 </a:t>
                      </a:r>
                      <a:endParaRPr lang="en-US" sz="1400" b="0" i="0" u="none" strike="noStrike" dirty="0">
                        <a:solidFill>
                          <a:srgbClr val="000000"/>
                        </a:solidFill>
                        <a:effectLst/>
                        <a:latin typeface="Aptos" panose="020B0004020202020204" pitchFamily="34" charset="0"/>
                      </a:endParaRPr>
                    </a:p>
                  </a:txBody>
                  <a:tcPr marL="7620" marR="7620" marT="7620" marB="0" anchor="ctr"/>
                </a:tc>
                <a:extLst>
                  <a:ext uri="{0D108BD9-81ED-4DB2-BD59-A6C34878D82A}">
                    <a16:rowId xmlns:a16="http://schemas.microsoft.com/office/drawing/2014/main" val="1974283386"/>
                  </a:ext>
                </a:extLst>
              </a:tr>
              <a:tr h="365760">
                <a:tc>
                  <a:txBody>
                    <a:bodyPr/>
                    <a:lstStyle/>
                    <a:p>
                      <a:pPr algn="l" fontAlgn="ctr">
                        <a:buNone/>
                      </a:pPr>
                      <a:r>
                        <a:rPr lang="en-US" sz="1400" u="none" strike="noStrike" dirty="0">
                          <a:effectLst/>
                          <a:latin typeface="Aptos" panose="020B0004020202020204" pitchFamily="34" charset="0"/>
                        </a:rPr>
                        <a:t>R/W Acquisition &amp; Utility Relocation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95%</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$1,600,000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a:effectLst/>
                          <a:latin typeface="Aptos" panose="020B0004020202020204" pitchFamily="34" charset="0"/>
                        </a:rPr>
                        <a:t>$300,000 </a:t>
                      </a:r>
                      <a:endParaRPr lang="en-US" sz="1400" b="0" i="0" u="none" strike="noStrike">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a:effectLst/>
                          <a:latin typeface="Aptos" panose="020B0004020202020204" pitchFamily="34" charset="0"/>
                        </a:rPr>
                        <a:t>5%</a:t>
                      </a:r>
                      <a:endParaRPr lang="en-US" sz="1400" b="0" i="0" u="none" strike="noStrike">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a:effectLst/>
                          <a:latin typeface="Aptos" panose="020B0004020202020204" pitchFamily="34" charset="0"/>
                        </a:rPr>
                        <a:t>$100,000 </a:t>
                      </a:r>
                      <a:endParaRPr lang="en-US" sz="1400" b="0" i="0" u="none" strike="noStrike">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$2,000,000 </a:t>
                      </a:r>
                      <a:endParaRPr lang="en-US" sz="1400" b="0" i="0" u="none" strike="noStrike" dirty="0">
                        <a:solidFill>
                          <a:srgbClr val="000000"/>
                        </a:solidFill>
                        <a:effectLst/>
                        <a:latin typeface="Aptos" panose="020B0004020202020204" pitchFamily="34" charset="0"/>
                      </a:endParaRPr>
                    </a:p>
                  </a:txBody>
                  <a:tcPr marL="7620" marR="7620" marT="7620" marB="0" anchor="ctr"/>
                </a:tc>
                <a:extLst>
                  <a:ext uri="{0D108BD9-81ED-4DB2-BD59-A6C34878D82A}">
                    <a16:rowId xmlns:a16="http://schemas.microsoft.com/office/drawing/2014/main" val="1467949583"/>
                  </a:ext>
                </a:extLst>
              </a:tr>
              <a:tr h="365760">
                <a:tc>
                  <a:txBody>
                    <a:bodyPr/>
                    <a:lstStyle/>
                    <a:p>
                      <a:pPr algn="l" fontAlgn="ctr">
                        <a:buNone/>
                      </a:pPr>
                      <a:r>
                        <a:rPr lang="en-US" sz="1400" u="none" strike="noStrike" dirty="0">
                          <a:effectLst/>
                          <a:latin typeface="Aptos" panose="020B0004020202020204" pitchFamily="34" charset="0"/>
                        </a:rPr>
                        <a:t>CEAO – LBR Construction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a:effectLst/>
                          <a:latin typeface="Aptos" panose="020B0004020202020204" pitchFamily="34" charset="0"/>
                        </a:rPr>
                        <a:t>80%</a:t>
                      </a:r>
                      <a:endParaRPr lang="en-US" sz="1400" b="0" i="0" u="none" strike="noStrike">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$262,715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a:effectLst/>
                          <a:latin typeface="Aptos" panose="020B0004020202020204" pitchFamily="34" charset="0"/>
                        </a:rPr>
                        <a:t>20%</a:t>
                      </a:r>
                      <a:endParaRPr lang="en-US" sz="1400" b="0" i="0" u="none" strike="noStrike">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$65,679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$328,394 </a:t>
                      </a:r>
                      <a:endParaRPr lang="en-US" sz="1400" b="0" i="0" u="none" strike="noStrike" dirty="0">
                        <a:solidFill>
                          <a:srgbClr val="000000"/>
                        </a:solidFill>
                        <a:effectLst/>
                        <a:latin typeface="Aptos" panose="020B0004020202020204" pitchFamily="34" charset="0"/>
                      </a:endParaRPr>
                    </a:p>
                  </a:txBody>
                  <a:tcPr marL="7620" marR="7620" marT="7620" marB="0" anchor="ctr"/>
                </a:tc>
                <a:extLst>
                  <a:ext uri="{0D108BD9-81ED-4DB2-BD59-A6C34878D82A}">
                    <a16:rowId xmlns:a16="http://schemas.microsoft.com/office/drawing/2014/main" val="2305604458"/>
                  </a:ext>
                </a:extLst>
              </a:tr>
              <a:tr h="365760">
                <a:tc>
                  <a:txBody>
                    <a:bodyPr/>
                    <a:lstStyle/>
                    <a:p>
                      <a:pPr algn="l" fontAlgn="ctr">
                        <a:buNone/>
                      </a:pPr>
                      <a:r>
                        <a:rPr lang="en-US" sz="1400" u="none" strike="noStrike" dirty="0">
                          <a:effectLst/>
                          <a:latin typeface="Aptos" panose="020B0004020202020204" pitchFamily="34" charset="0"/>
                        </a:rPr>
                        <a:t>CEAO – LBR Construction Inspection &amp; Engineering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a:effectLst/>
                          <a:latin typeface="Aptos" panose="020B0004020202020204" pitchFamily="34" charset="0"/>
                        </a:rPr>
                        <a:t>80%</a:t>
                      </a:r>
                      <a:endParaRPr lang="en-US" sz="1400" b="0" i="0" u="none" strike="noStrike">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$854,815</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a:effectLst/>
                          <a:latin typeface="Aptos" panose="020B0004020202020204" pitchFamily="34" charset="0"/>
                        </a:rPr>
                        <a:t>20%</a:t>
                      </a:r>
                      <a:endParaRPr lang="en-US" sz="1400" b="0" i="0" u="none" strike="noStrike">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$213,704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$1,068,519 </a:t>
                      </a:r>
                      <a:endParaRPr lang="en-US" sz="1400" b="0" i="0" u="none" strike="noStrike" dirty="0">
                        <a:solidFill>
                          <a:srgbClr val="000000"/>
                        </a:solidFill>
                        <a:effectLst/>
                        <a:latin typeface="Aptos" panose="020B0004020202020204" pitchFamily="34" charset="0"/>
                      </a:endParaRPr>
                    </a:p>
                  </a:txBody>
                  <a:tcPr marL="7620" marR="7620" marT="7620" marB="0" anchor="ctr"/>
                </a:tc>
                <a:extLst>
                  <a:ext uri="{0D108BD9-81ED-4DB2-BD59-A6C34878D82A}">
                    <a16:rowId xmlns:a16="http://schemas.microsoft.com/office/drawing/2014/main" val="1795440938"/>
                  </a:ext>
                </a:extLst>
              </a:tr>
              <a:tr h="365760">
                <a:tc>
                  <a:txBody>
                    <a:bodyPr/>
                    <a:lstStyle/>
                    <a:p>
                      <a:pPr algn="l" fontAlgn="ctr">
                        <a:buNone/>
                      </a:pPr>
                      <a:r>
                        <a:rPr lang="en-US" sz="1400" u="none" strike="noStrike" dirty="0">
                          <a:effectLst/>
                          <a:latin typeface="Aptos" panose="020B0004020202020204" pitchFamily="34" charset="0"/>
                        </a:rPr>
                        <a:t>Local Major Bridge - Construction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95%</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$11,689,400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5%</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$615,232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$12,304,632 </a:t>
                      </a:r>
                      <a:endParaRPr lang="en-US" sz="1400" b="0" i="0" u="none" strike="noStrike" dirty="0">
                        <a:solidFill>
                          <a:srgbClr val="000000"/>
                        </a:solidFill>
                        <a:effectLst/>
                        <a:latin typeface="Aptos" panose="020B0004020202020204" pitchFamily="34" charset="0"/>
                      </a:endParaRPr>
                    </a:p>
                  </a:txBody>
                  <a:tcPr marL="7620" marR="7620" marT="7620" marB="0" anchor="ctr"/>
                </a:tc>
                <a:extLst>
                  <a:ext uri="{0D108BD9-81ED-4DB2-BD59-A6C34878D82A}">
                    <a16:rowId xmlns:a16="http://schemas.microsoft.com/office/drawing/2014/main" val="610936334"/>
                  </a:ext>
                </a:extLst>
              </a:tr>
              <a:tr h="365760">
                <a:tc>
                  <a:txBody>
                    <a:bodyPr/>
                    <a:lstStyle/>
                    <a:p>
                      <a:pPr algn="l" fontAlgn="ctr">
                        <a:buNone/>
                      </a:pPr>
                      <a:r>
                        <a:rPr lang="en-US" sz="1400" u="none" strike="noStrike" dirty="0">
                          <a:effectLst/>
                          <a:latin typeface="Aptos" panose="020B0004020202020204" pitchFamily="34" charset="0"/>
                        </a:rPr>
                        <a:t>Local Funded - Construction Engineering &amp; Inspection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a:effectLst/>
                          <a:latin typeface="Aptos" panose="020B0004020202020204" pitchFamily="34" charset="0"/>
                        </a:rPr>
                        <a:t> </a:t>
                      </a:r>
                      <a:endParaRPr lang="en-US" sz="1400" b="0" i="0" u="none" strike="noStrike">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a:effectLst/>
                          <a:latin typeface="Aptos" panose="020B0004020202020204" pitchFamily="34" charset="0"/>
                        </a:rPr>
                        <a:t>100%</a:t>
                      </a:r>
                      <a:endParaRPr lang="en-US" sz="1400" b="0" i="0" u="none" strike="noStrike">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a:effectLst/>
                          <a:latin typeface="Aptos" panose="020B0004020202020204" pitchFamily="34" charset="0"/>
                        </a:rPr>
                        <a:t>$78,022 </a:t>
                      </a:r>
                      <a:endParaRPr lang="en-US" sz="1400" b="0" i="0" u="none" strike="noStrike">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$78,022 </a:t>
                      </a:r>
                      <a:endParaRPr lang="en-US" sz="1400" b="0" i="0" u="none" strike="noStrike" dirty="0">
                        <a:solidFill>
                          <a:srgbClr val="000000"/>
                        </a:solidFill>
                        <a:effectLst/>
                        <a:latin typeface="Aptos" panose="020B0004020202020204" pitchFamily="34" charset="0"/>
                      </a:endParaRPr>
                    </a:p>
                  </a:txBody>
                  <a:tcPr marL="7620" marR="7620" marT="7620" marB="0" anchor="ctr"/>
                </a:tc>
                <a:extLst>
                  <a:ext uri="{0D108BD9-81ED-4DB2-BD59-A6C34878D82A}">
                    <a16:rowId xmlns:a16="http://schemas.microsoft.com/office/drawing/2014/main" val="1619986768"/>
                  </a:ext>
                </a:extLst>
              </a:tr>
              <a:tr h="365760">
                <a:tc>
                  <a:txBody>
                    <a:bodyPr/>
                    <a:lstStyle/>
                    <a:p>
                      <a:pPr algn="ctr" fontAlgn="ctr">
                        <a:buNone/>
                      </a:pPr>
                      <a:r>
                        <a:rPr lang="en-US" sz="1400" b="1" u="none" strike="noStrike" dirty="0">
                          <a:effectLst/>
                          <a:latin typeface="Aptos" panose="020B0004020202020204" pitchFamily="34" charset="0"/>
                        </a:rPr>
                        <a:t>Grand Total</a:t>
                      </a:r>
                      <a:endParaRPr lang="en-US" sz="1400" b="1"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b="1" u="none" strike="noStrike" dirty="0">
                          <a:effectLst/>
                          <a:latin typeface="Aptos" panose="020B0004020202020204" pitchFamily="34" charset="0"/>
                        </a:rPr>
                        <a:t> </a:t>
                      </a:r>
                      <a:endParaRPr lang="en-US" sz="1400" b="1"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b="1" u="none" strike="noStrike" dirty="0">
                          <a:effectLst/>
                          <a:latin typeface="Aptos" panose="020B0004020202020204" pitchFamily="34" charset="0"/>
                        </a:rPr>
                        <a:t>$15,774,448 </a:t>
                      </a:r>
                      <a:endParaRPr lang="en-US" sz="1400" b="1"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b="1" u="none" strike="noStrike" dirty="0">
                          <a:effectLst/>
                          <a:latin typeface="Aptos" panose="020B0004020202020204" pitchFamily="34" charset="0"/>
                        </a:rPr>
                        <a:t>$300,000 </a:t>
                      </a:r>
                      <a:endParaRPr lang="en-US" sz="1400" b="1"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b="1" u="none" strike="noStrike" dirty="0">
                          <a:effectLst/>
                          <a:latin typeface="Aptos" panose="020B0004020202020204" pitchFamily="34" charset="0"/>
                        </a:rPr>
                        <a:t> </a:t>
                      </a:r>
                      <a:endParaRPr lang="en-US" sz="1400" b="1"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b="1" u="none" strike="noStrike" dirty="0">
                          <a:effectLst/>
                          <a:latin typeface="Aptos" panose="020B0004020202020204" pitchFamily="34" charset="0"/>
                        </a:rPr>
                        <a:t>$1,414,516 </a:t>
                      </a:r>
                      <a:endParaRPr lang="en-US" sz="1400" b="1"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b="1" u="none" strike="noStrike" dirty="0">
                          <a:effectLst/>
                          <a:latin typeface="Aptos" panose="020B0004020202020204" pitchFamily="34" charset="0"/>
                        </a:rPr>
                        <a:t>$17,488,964 </a:t>
                      </a:r>
                      <a:endParaRPr lang="en-US" sz="1400" b="1" i="0" u="none" strike="noStrike" dirty="0">
                        <a:solidFill>
                          <a:srgbClr val="000000"/>
                        </a:solidFill>
                        <a:effectLst/>
                        <a:latin typeface="Aptos" panose="020B0004020202020204" pitchFamily="34" charset="0"/>
                      </a:endParaRPr>
                    </a:p>
                  </a:txBody>
                  <a:tcPr marL="7620" marR="7620" marT="7620" marB="0" anchor="ctr"/>
                </a:tc>
                <a:extLst>
                  <a:ext uri="{0D108BD9-81ED-4DB2-BD59-A6C34878D82A}">
                    <a16:rowId xmlns:a16="http://schemas.microsoft.com/office/drawing/2014/main" val="2132573105"/>
                  </a:ext>
                </a:extLst>
              </a:tr>
            </a:tbl>
          </a:graphicData>
        </a:graphic>
      </p:graphicFrame>
      <p:graphicFrame>
        <p:nvGraphicFramePr>
          <p:cNvPr id="2" name="Diagram 1">
            <a:extLst>
              <a:ext uri="{FF2B5EF4-FFF2-40B4-BE49-F238E27FC236}">
                <a16:creationId xmlns:a16="http://schemas.microsoft.com/office/drawing/2014/main" id="{0B072418-A12B-3538-7167-7E8D9FCD348C}"/>
              </a:ext>
            </a:extLst>
          </p:cNvPr>
          <p:cNvGraphicFramePr/>
          <p:nvPr>
            <p:extLst>
              <p:ext uri="{D42A27DB-BD31-4B8C-83A1-F6EECF244321}">
                <p14:modId xmlns:p14="http://schemas.microsoft.com/office/powerpoint/2010/main" val="4221172964"/>
              </p:ext>
            </p:extLst>
          </p:nvPr>
        </p:nvGraphicFramePr>
        <p:xfrm>
          <a:off x="1651000" y="4632960"/>
          <a:ext cx="8128000" cy="182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oup 5">
            <a:extLst>
              <a:ext uri="{FF2B5EF4-FFF2-40B4-BE49-F238E27FC236}">
                <a16:creationId xmlns:a16="http://schemas.microsoft.com/office/drawing/2014/main" id="{2345589A-08DB-0CDC-D738-C0725ECE46B2}"/>
              </a:ext>
            </a:extLst>
          </p:cNvPr>
          <p:cNvGrpSpPr/>
          <p:nvPr/>
        </p:nvGrpSpPr>
        <p:grpSpPr>
          <a:xfrm>
            <a:off x="10024785" y="5327297"/>
            <a:ext cx="2246550" cy="208535"/>
            <a:chOff x="5651430" y="251256"/>
            <a:chExt cx="2246550" cy="208535"/>
          </a:xfrm>
        </p:grpSpPr>
        <p:sp>
          <p:nvSpPr>
            <p:cNvPr id="8" name="Rectangle 7">
              <a:extLst>
                <a:ext uri="{FF2B5EF4-FFF2-40B4-BE49-F238E27FC236}">
                  <a16:creationId xmlns:a16="http://schemas.microsoft.com/office/drawing/2014/main" id="{64B9DE93-AE5B-724E-4A5A-C31E412CB6C4}"/>
                </a:ext>
              </a:extLst>
            </p:cNvPr>
            <p:cNvSpPr/>
            <p:nvPr/>
          </p:nvSpPr>
          <p:spPr>
            <a:xfrm>
              <a:off x="5651430" y="251256"/>
              <a:ext cx="2246550" cy="20853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0" name="TextBox 9">
              <a:extLst>
                <a:ext uri="{FF2B5EF4-FFF2-40B4-BE49-F238E27FC236}">
                  <a16:creationId xmlns:a16="http://schemas.microsoft.com/office/drawing/2014/main" id="{F849896E-9AA0-CC93-CBCC-DA2ACC0B50DB}"/>
                </a:ext>
              </a:extLst>
            </p:cNvPr>
            <p:cNvSpPr txBox="1"/>
            <p:nvPr/>
          </p:nvSpPr>
          <p:spPr>
            <a:xfrm>
              <a:off x="5651430" y="251256"/>
              <a:ext cx="2246550" cy="20853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en-US" sz="1400" kern="1200" dirty="0"/>
                <a:t>$</a:t>
              </a:r>
              <a:r>
                <a:rPr lang="en-US" sz="1400" dirty="0"/>
                <a:t>17,488,964</a:t>
              </a:r>
              <a:endParaRPr lang="en-US" sz="1400" kern="1200" dirty="0"/>
            </a:p>
          </p:txBody>
        </p:sp>
      </p:grpSp>
      <p:grpSp>
        <p:nvGrpSpPr>
          <p:cNvPr id="11" name="Group 10">
            <a:extLst>
              <a:ext uri="{FF2B5EF4-FFF2-40B4-BE49-F238E27FC236}">
                <a16:creationId xmlns:a16="http://schemas.microsoft.com/office/drawing/2014/main" id="{0BC8645D-A94A-895B-CB2A-A028F7624D34}"/>
              </a:ext>
            </a:extLst>
          </p:cNvPr>
          <p:cNvGrpSpPr/>
          <p:nvPr/>
        </p:nvGrpSpPr>
        <p:grpSpPr>
          <a:xfrm>
            <a:off x="10024785" y="5535832"/>
            <a:ext cx="2246550" cy="403168"/>
            <a:chOff x="5651430" y="459792"/>
            <a:chExt cx="2246550" cy="403168"/>
          </a:xfrm>
        </p:grpSpPr>
        <p:sp>
          <p:nvSpPr>
            <p:cNvPr id="12" name="Rectangle 11">
              <a:extLst>
                <a:ext uri="{FF2B5EF4-FFF2-40B4-BE49-F238E27FC236}">
                  <a16:creationId xmlns:a16="http://schemas.microsoft.com/office/drawing/2014/main" id="{4134F9FC-D41E-2DCC-F641-4135357495AE}"/>
                </a:ext>
              </a:extLst>
            </p:cNvPr>
            <p:cNvSpPr/>
            <p:nvPr/>
          </p:nvSpPr>
          <p:spPr>
            <a:xfrm>
              <a:off x="5651430" y="459792"/>
              <a:ext cx="2246550" cy="40316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3" name="TextBox 12">
              <a:extLst>
                <a:ext uri="{FF2B5EF4-FFF2-40B4-BE49-F238E27FC236}">
                  <a16:creationId xmlns:a16="http://schemas.microsoft.com/office/drawing/2014/main" id="{AB723CF6-FE8C-05EA-B659-2DAB93662947}"/>
                </a:ext>
              </a:extLst>
            </p:cNvPr>
            <p:cNvSpPr txBox="1"/>
            <p:nvPr/>
          </p:nvSpPr>
          <p:spPr>
            <a:xfrm>
              <a:off x="5651430" y="459792"/>
              <a:ext cx="2246550" cy="40316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100" kern="1200" dirty="0"/>
                <a:t>Total Cost</a:t>
              </a:r>
            </a:p>
          </p:txBody>
        </p:sp>
      </p:grpSp>
    </p:spTree>
    <p:extLst>
      <p:ext uri="{BB962C8B-B14F-4D97-AF65-F5344CB8AC3E}">
        <p14:creationId xmlns:p14="http://schemas.microsoft.com/office/powerpoint/2010/main" val="10433014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32F5642A-77F4-DE9B-FBB9-21C920D2E5A8}"/>
            </a:ext>
          </a:extLst>
        </p:cNvPr>
        <p:cNvGrpSpPr/>
        <p:nvPr/>
      </p:nvGrpSpPr>
      <p:grpSpPr>
        <a:xfrm>
          <a:off x="0" y="0"/>
          <a:ext cx="0" cy="0"/>
          <a:chOff x="0" y="0"/>
          <a:chExt cx="0" cy="0"/>
        </a:xfrm>
      </p:grpSpPr>
      <p:sp>
        <p:nvSpPr>
          <p:cNvPr id="60" name="Rectangle 59">
            <a:extLst>
              <a:ext uri="{FF2B5EF4-FFF2-40B4-BE49-F238E27FC236}">
                <a16:creationId xmlns:a16="http://schemas.microsoft.com/office/drawing/2014/main" id="{37364CB1-DC0B-A4A6-2670-937D5BC07113}"/>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Duncan Falls / Philo Bridge Replacement Project</a:t>
            </a:r>
            <a:endParaRPr lang="en-US" sz="3200" dirty="0">
              <a:solidFill>
                <a:srgbClr val="DFDFDF"/>
              </a:solidFill>
            </a:endParaRPr>
          </a:p>
        </p:txBody>
      </p:sp>
      <p:sp>
        <p:nvSpPr>
          <p:cNvPr id="7" name="Rectangle 6">
            <a:extLst>
              <a:ext uri="{FF2B5EF4-FFF2-40B4-BE49-F238E27FC236}">
                <a16:creationId xmlns:a16="http://schemas.microsoft.com/office/drawing/2014/main" id="{7250927A-9336-D22B-0F25-474973897C55}"/>
              </a:ext>
            </a:extLst>
          </p:cNvPr>
          <p:cNvSpPr/>
          <p:nvPr/>
        </p:nvSpPr>
        <p:spPr>
          <a:xfrm>
            <a:off x="-1"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pic>
        <p:nvPicPr>
          <p:cNvPr id="9" name="Picture 8">
            <a:extLst>
              <a:ext uri="{FF2B5EF4-FFF2-40B4-BE49-F238E27FC236}">
                <a16:creationId xmlns:a16="http://schemas.microsoft.com/office/drawing/2014/main" id="{1FBDA0AF-BE50-2202-A1FF-D1EBA191A13C}"/>
              </a:ext>
            </a:extLst>
          </p:cNvPr>
          <p:cNvPicPr>
            <a:picLocks noChangeAspect="1"/>
          </p:cNvPicPr>
          <p:nvPr/>
        </p:nvPicPr>
        <p:blipFill>
          <a:blip r:embed="rId2">
            <a:lum bright="70000" contrast="-70000"/>
          </a:blip>
          <a:stretch>
            <a:fillRect/>
          </a:stretch>
        </p:blipFill>
        <p:spPr>
          <a:xfrm>
            <a:off x="10379323" y="114300"/>
            <a:ext cx="1580643" cy="685800"/>
          </a:xfrm>
          <a:prstGeom prst="rect">
            <a:avLst/>
          </a:prstGeom>
        </p:spPr>
      </p:pic>
      <p:pic>
        <p:nvPicPr>
          <p:cNvPr id="4" name="Picture 3">
            <a:extLst>
              <a:ext uri="{FF2B5EF4-FFF2-40B4-BE49-F238E27FC236}">
                <a16:creationId xmlns:a16="http://schemas.microsoft.com/office/drawing/2014/main" id="{0C71F972-C560-7814-AED4-4D551CFCE6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912682"/>
            <a:ext cx="12192001" cy="5488117"/>
          </a:xfrm>
          <a:prstGeom prst="rect">
            <a:avLst/>
          </a:prstGeom>
        </p:spPr>
      </p:pic>
    </p:spTree>
    <p:extLst>
      <p:ext uri="{BB962C8B-B14F-4D97-AF65-F5344CB8AC3E}">
        <p14:creationId xmlns:p14="http://schemas.microsoft.com/office/powerpoint/2010/main" val="29661062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4B8CBAE7-A22C-7D02-65E2-B0E4F6A9E8F9}"/>
            </a:ext>
          </a:extLst>
        </p:cNvPr>
        <p:cNvGrpSpPr/>
        <p:nvPr/>
      </p:nvGrpSpPr>
      <p:grpSpPr>
        <a:xfrm>
          <a:off x="0" y="0"/>
          <a:ext cx="0" cy="0"/>
          <a:chOff x="0" y="0"/>
          <a:chExt cx="0" cy="0"/>
        </a:xfrm>
      </p:grpSpPr>
      <p:sp>
        <p:nvSpPr>
          <p:cNvPr id="60" name="Rectangle 59">
            <a:extLst>
              <a:ext uri="{FF2B5EF4-FFF2-40B4-BE49-F238E27FC236}">
                <a16:creationId xmlns:a16="http://schemas.microsoft.com/office/drawing/2014/main" id="{4DBB7E45-CEB1-69C1-B368-BF5585BC87FF}"/>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Duncan Falls / Philo Bridge Replacement Project</a:t>
            </a:r>
            <a:endParaRPr lang="en-US" sz="3200" dirty="0">
              <a:solidFill>
                <a:srgbClr val="DFDFDF"/>
              </a:solidFill>
            </a:endParaRPr>
          </a:p>
        </p:txBody>
      </p:sp>
      <p:sp>
        <p:nvSpPr>
          <p:cNvPr id="7" name="Rectangle 6">
            <a:extLst>
              <a:ext uri="{FF2B5EF4-FFF2-40B4-BE49-F238E27FC236}">
                <a16:creationId xmlns:a16="http://schemas.microsoft.com/office/drawing/2014/main" id="{12AB45BA-409A-B462-FB5E-983385C66F64}"/>
              </a:ext>
            </a:extLst>
          </p:cNvPr>
          <p:cNvSpPr/>
          <p:nvPr/>
        </p:nvSpPr>
        <p:spPr>
          <a:xfrm>
            <a:off x="-1"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pic>
        <p:nvPicPr>
          <p:cNvPr id="9" name="Picture 8">
            <a:extLst>
              <a:ext uri="{FF2B5EF4-FFF2-40B4-BE49-F238E27FC236}">
                <a16:creationId xmlns:a16="http://schemas.microsoft.com/office/drawing/2014/main" id="{A13B7DCB-6420-784C-5612-800FA6148C80}"/>
              </a:ext>
            </a:extLst>
          </p:cNvPr>
          <p:cNvPicPr>
            <a:picLocks noChangeAspect="1"/>
          </p:cNvPicPr>
          <p:nvPr/>
        </p:nvPicPr>
        <p:blipFill>
          <a:blip r:embed="rId2">
            <a:lum bright="70000" contrast="-70000"/>
          </a:blip>
          <a:stretch>
            <a:fillRect/>
          </a:stretch>
        </p:blipFill>
        <p:spPr>
          <a:xfrm>
            <a:off x="10379323" y="114300"/>
            <a:ext cx="1580643" cy="685800"/>
          </a:xfrm>
          <a:prstGeom prst="rect">
            <a:avLst/>
          </a:prstGeom>
        </p:spPr>
      </p:pic>
      <p:sp>
        <p:nvSpPr>
          <p:cNvPr id="6" name="Flowchart: Manual Input 18">
            <a:extLst>
              <a:ext uri="{FF2B5EF4-FFF2-40B4-BE49-F238E27FC236}">
                <a16:creationId xmlns:a16="http://schemas.microsoft.com/office/drawing/2014/main" id="{9330DCE3-8F77-89FD-7901-136084EE793C}"/>
              </a:ext>
            </a:extLst>
          </p:cNvPr>
          <p:cNvSpPr/>
          <p:nvPr/>
        </p:nvSpPr>
        <p:spPr>
          <a:xfrm rot="5400000">
            <a:off x="986788" y="-72392"/>
            <a:ext cx="5486401" cy="7459981"/>
          </a:xfrm>
          <a:custGeom>
            <a:avLst/>
            <a:gdLst>
              <a:gd name="csX0" fmla="*/ 0 w 10000"/>
              <a:gd name="csY0" fmla="*/ 2000 h 10000"/>
              <a:gd name="csX1" fmla="*/ 10000 w 10000"/>
              <a:gd name="csY1" fmla="*/ 0 h 10000"/>
              <a:gd name="csX2" fmla="*/ 10000 w 10000"/>
              <a:gd name="csY2" fmla="*/ 10000 h 10000"/>
              <a:gd name="csX3" fmla="*/ 0 w 10000"/>
              <a:gd name="csY3" fmla="*/ 10000 h 10000"/>
              <a:gd name="csX4" fmla="*/ 0 w 10000"/>
              <a:gd name="csY4" fmla="*/ 2000 h 10000"/>
              <a:gd name="csX0" fmla="*/ 0 w 10000"/>
              <a:gd name="csY0" fmla="*/ 0 h 12024"/>
              <a:gd name="csX1" fmla="*/ 10000 w 10000"/>
              <a:gd name="csY1" fmla="*/ 2024 h 12024"/>
              <a:gd name="csX2" fmla="*/ 10000 w 10000"/>
              <a:gd name="csY2" fmla="*/ 12024 h 12024"/>
              <a:gd name="csX3" fmla="*/ 0 w 10000"/>
              <a:gd name="csY3" fmla="*/ 12024 h 12024"/>
              <a:gd name="csX4" fmla="*/ 0 w 10000"/>
              <a:gd name="csY4" fmla="*/ 0 h 12024"/>
            </a:gdLst>
            <a:ahLst/>
            <a:cxnLst>
              <a:cxn ang="0">
                <a:pos x="csX0" y="csY0"/>
              </a:cxn>
              <a:cxn ang="0">
                <a:pos x="csX1" y="csY1"/>
              </a:cxn>
              <a:cxn ang="0">
                <a:pos x="csX2" y="csY2"/>
              </a:cxn>
              <a:cxn ang="0">
                <a:pos x="csX3" y="csY3"/>
              </a:cxn>
              <a:cxn ang="0">
                <a:pos x="csX4" y="csY4"/>
              </a:cxn>
            </a:cxnLst>
            <a:rect l="l" t="t" r="r" b="b"/>
            <a:pathLst>
              <a:path w="10000" h="12024">
                <a:moveTo>
                  <a:pt x="0" y="0"/>
                </a:moveTo>
                <a:lnTo>
                  <a:pt x="10000" y="2024"/>
                </a:lnTo>
                <a:lnTo>
                  <a:pt x="10000" y="12024"/>
                </a:lnTo>
                <a:lnTo>
                  <a:pt x="0" y="12024"/>
                </a:lnTo>
                <a:lnTo>
                  <a:pt x="0" y="0"/>
                </a:lnTo>
                <a:close/>
              </a:path>
            </a:pathLst>
          </a:custGeom>
          <a:blipFill dpi="0" rotWithShape="0">
            <a:blip r:embed="rId3">
              <a:alphaModFix amt="90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8A663299-2852-2E8E-B224-013B5065CEBA}"/>
              </a:ext>
            </a:extLst>
          </p:cNvPr>
          <p:cNvSpPr txBox="1">
            <a:spLocks/>
          </p:cNvSpPr>
          <p:nvPr/>
        </p:nvSpPr>
        <p:spPr>
          <a:xfrm>
            <a:off x="6637021" y="4678680"/>
            <a:ext cx="5269605" cy="1264922"/>
          </a:xfrm>
          <a:prstGeom prst="rect">
            <a:avLst/>
          </a:prstGeom>
        </p:spPr>
        <p:txBody>
          <a:bodyPr vert="horz" lIns="22860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dirty="0">
                <a:solidFill>
                  <a:srgbClr val="223C87"/>
                </a:solidFill>
              </a:rPr>
              <a:t>2019 FHWA Excellence in Right of Way Award</a:t>
            </a:r>
          </a:p>
          <a:p>
            <a:pPr algn="ctr"/>
            <a:endParaRPr lang="en-US" sz="2000" b="1" dirty="0">
              <a:solidFill>
                <a:srgbClr val="223C87"/>
              </a:solidFill>
            </a:endParaRPr>
          </a:p>
          <a:p>
            <a:pPr algn="ctr"/>
            <a:r>
              <a:rPr lang="en-US" sz="2000" b="1" dirty="0">
                <a:solidFill>
                  <a:srgbClr val="223C87"/>
                </a:solidFill>
              </a:rPr>
              <a:t>2022 ACEC Partnering Award</a:t>
            </a:r>
            <a:endParaRPr lang="en-US" sz="2000" dirty="0">
              <a:solidFill>
                <a:srgbClr val="223C87"/>
              </a:solidFill>
            </a:endParaRPr>
          </a:p>
        </p:txBody>
      </p:sp>
    </p:spTree>
    <p:extLst>
      <p:ext uri="{BB962C8B-B14F-4D97-AF65-F5344CB8AC3E}">
        <p14:creationId xmlns:p14="http://schemas.microsoft.com/office/powerpoint/2010/main" val="17731142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1F760E56-CDB3-AE0D-9C3F-EF6A30DABA0E}"/>
            </a:ext>
          </a:extLst>
        </p:cNvPr>
        <p:cNvGrpSpPr/>
        <p:nvPr/>
      </p:nvGrpSpPr>
      <p:grpSpPr>
        <a:xfrm>
          <a:off x="0" y="0"/>
          <a:ext cx="0" cy="0"/>
          <a:chOff x="0" y="0"/>
          <a:chExt cx="0" cy="0"/>
        </a:xfrm>
      </p:grpSpPr>
      <p:sp>
        <p:nvSpPr>
          <p:cNvPr id="60" name="Rectangle 59">
            <a:extLst>
              <a:ext uri="{FF2B5EF4-FFF2-40B4-BE49-F238E27FC236}">
                <a16:creationId xmlns:a16="http://schemas.microsoft.com/office/drawing/2014/main" id="{C51FB653-CA7E-371C-751A-D78E7597CF52}"/>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err="1">
                <a:solidFill>
                  <a:srgbClr val="DFDFDF"/>
                </a:solidFill>
              </a:rPr>
              <a:t>Gaysport</a:t>
            </a:r>
            <a:r>
              <a:rPr lang="en-US" sz="3200" b="1" dirty="0">
                <a:solidFill>
                  <a:srgbClr val="DFDFDF"/>
                </a:solidFill>
              </a:rPr>
              <a:t> Bridge Replacement Project</a:t>
            </a:r>
            <a:endParaRPr lang="en-US" sz="3200" dirty="0">
              <a:solidFill>
                <a:srgbClr val="DFDFDF"/>
              </a:solidFill>
            </a:endParaRPr>
          </a:p>
        </p:txBody>
      </p:sp>
      <p:sp>
        <p:nvSpPr>
          <p:cNvPr id="7" name="Rectangle 6">
            <a:extLst>
              <a:ext uri="{FF2B5EF4-FFF2-40B4-BE49-F238E27FC236}">
                <a16:creationId xmlns:a16="http://schemas.microsoft.com/office/drawing/2014/main" id="{0A34A519-0F2F-4D1A-71BA-9AA735DE6028}"/>
              </a:ext>
            </a:extLst>
          </p:cNvPr>
          <p:cNvSpPr/>
          <p:nvPr/>
        </p:nvSpPr>
        <p:spPr>
          <a:xfrm>
            <a:off x="-1"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pic>
        <p:nvPicPr>
          <p:cNvPr id="9" name="Picture 8">
            <a:extLst>
              <a:ext uri="{FF2B5EF4-FFF2-40B4-BE49-F238E27FC236}">
                <a16:creationId xmlns:a16="http://schemas.microsoft.com/office/drawing/2014/main" id="{C7BEA8F8-8040-26C5-AC02-0FED36A0E69B}"/>
              </a:ext>
            </a:extLst>
          </p:cNvPr>
          <p:cNvPicPr>
            <a:picLocks noChangeAspect="1"/>
          </p:cNvPicPr>
          <p:nvPr/>
        </p:nvPicPr>
        <p:blipFill>
          <a:blip r:embed="rId2">
            <a:lum bright="70000" contrast="-70000"/>
          </a:blip>
          <a:stretch>
            <a:fillRect/>
          </a:stretch>
        </p:blipFill>
        <p:spPr>
          <a:xfrm>
            <a:off x="10379323" y="114300"/>
            <a:ext cx="1580643" cy="685800"/>
          </a:xfrm>
          <a:prstGeom prst="rect">
            <a:avLst/>
          </a:prstGeom>
        </p:spPr>
      </p:pic>
      <p:sp>
        <p:nvSpPr>
          <p:cNvPr id="13" name="TextBox 12">
            <a:extLst>
              <a:ext uri="{FF2B5EF4-FFF2-40B4-BE49-F238E27FC236}">
                <a16:creationId xmlns:a16="http://schemas.microsoft.com/office/drawing/2014/main" id="{8B145995-B268-5057-AE29-A0DCA298D35E}"/>
              </a:ext>
            </a:extLst>
          </p:cNvPr>
          <p:cNvSpPr txBox="1"/>
          <p:nvPr/>
        </p:nvSpPr>
        <p:spPr>
          <a:xfrm>
            <a:off x="414932" y="5237946"/>
            <a:ext cx="4601709" cy="615553"/>
          </a:xfrm>
          <a:prstGeom prst="rect">
            <a:avLst/>
          </a:prstGeom>
          <a:noFill/>
        </p:spPr>
        <p:txBody>
          <a:bodyPr wrap="none" rtlCol="0">
            <a:spAutoFit/>
          </a:bodyPr>
          <a:lstStyle/>
          <a:p>
            <a:pPr algn="ctr"/>
            <a:r>
              <a:rPr lang="en-US" b="1" dirty="0">
                <a:solidFill>
                  <a:srgbClr val="223C87"/>
                </a:solidFill>
              </a:rPr>
              <a:t>OLD BRIDGE (ONE STRUCTURE)</a:t>
            </a:r>
            <a:endParaRPr lang="en-US" dirty="0">
              <a:solidFill>
                <a:srgbClr val="223C87"/>
              </a:solidFill>
            </a:endParaRPr>
          </a:p>
          <a:p>
            <a:pPr algn="ctr"/>
            <a:r>
              <a:rPr lang="en-US" sz="1600" dirty="0">
                <a:solidFill>
                  <a:srgbClr val="223C87"/>
                </a:solidFill>
              </a:rPr>
              <a:t>7 Spans - 686 ft (Piers-1886, Superstructure-1971)</a:t>
            </a:r>
          </a:p>
        </p:txBody>
      </p:sp>
      <p:sp>
        <p:nvSpPr>
          <p:cNvPr id="18" name="TextBox 17">
            <a:extLst>
              <a:ext uri="{FF2B5EF4-FFF2-40B4-BE49-F238E27FC236}">
                <a16:creationId xmlns:a16="http://schemas.microsoft.com/office/drawing/2014/main" id="{9DE1A582-62A1-47BA-9EE5-7338B430E3F7}"/>
              </a:ext>
            </a:extLst>
          </p:cNvPr>
          <p:cNvSpPr txBox="1"/>
          <p:nvPr/>
        </p:nvSpPr>
        <p:spPr>
          <a:xfrm>
            <a:off x="7656814" y="1261646"/>
            <a:ext cx="3535263" cy="615553"/>
          </a:xfrm>
          <a:prstGeom prst="rect">
            <a:avLst/>
          </a:prstGeom>
          <a:noFill/>
        </p:spPr>
        <p:txBody>
          <a:bodyPr wrap="none" rtlCol="0">
            <a:spAutoFit/>
          </a:bodyPr>
          <a:lstStyle/>
          <a:p>
            <a:pPr algn="ctr"/>
            <a:r>
              <a:rPr lang="en-US" b="1" dirty="0">
                <a:solidFill>
                  <a:srgbClr val="223C87"/>
                </a:solidFill>
              </a:rPr>
              <a:t>NEW BRIDGE (ONE STRUCTURE)</a:t>
            </a:r>
            <a:endParaRPr lang="en-US" dirty="0">
              <a:solidFill>
                <a:srgbClr val="223C87"/>
              </a:solidFill>
            </a:endParaRPr>
          </a:p>
          <a:p>
            <a:pPr algn="ctr"/>
            <a:r>
              <a:rPr lang="en-US" sz="1600" dirty="0">
                <a:solidFill>
                  <a:srgbClr val="223C87"/>
                </a:solidFill>
              </a:rPr>
              <a:t>7 Spans - 686 ft (2022-2024)</a:t>
            </a:r>
          </a:p>
        </p:txBody>
      </p:sp>
      <p:sp>
        <p:nvSpPr>
          <p:cNvPr id="19" name="Flowchart: Manual Input 18">
            <a:extLst>
              <a:ext uri="{FF2B5EF4-FFF2-40B4-BE49-F238E27FC236}">
                <a16:creationId xmlns:a16="http://schemas.microsoft.com/office/drawing/2014/main" id="{7F1462DE-51F4-0C9F-7312-5F27959B9B0C}"/>
              </a:ext>
            </a:extLst>
          </p:cNvPr>
          <p:cNvSpPr/>
          <p:nvPr/>
        </p:nvSpPr>
        <p:spPr>
          <a:xfrm rot="5400000">
            <a:off x="1257299" y="-342901"/>
            <a:ext cx="4114800" cy="6629400"/>
          </a:xfrm>
          <a:custGeom>
            <a:avLst/>
            <a:gdLst>
              <a:gd name="csX0" fmla="*/ 0 w 10000"/>
              <a:gd name="csY0" fmla="*/ 2000 h 10000"/>
              <a:gd name="csX1" fmla="*/ 10000 w 10000"/>
              <a:gd name="csY1" fmla="*/ 0 h 10000"/>
              <a:gd name="csX2" fmla="*/ 10000 w 10000"/>
              <a:gd name="csY2" fmla="*/ 10000 h 10000"/>
              <a:gd name="csX3" fmla="*/ 0 w 10000"/>
              <a:gd name="csY3" fmla="*/ 10000 h 10000"/>
              <a:gd name="csX4" fmla="*/ 0 w 10000"/>
              <a:gd name="csY4" fmla="*/ 2000 h 10000"/>
              <a:gd name="csX0" fmla="*/ 0 w 10000"/>
              <a:gd name="csY0" fmla="*/ 0 h 12024"/>
              <a:gd name="csX1" fmla="*/ 10000 w 10000"/>
              <a:gd name="csY1" fmla="*/ 2024 h 12024"/>
              <a:gd name="csX2" fmla="*/ 10000 w 10000"/>
              <a:gd name="csY2" fmla="*/ 12024 h 12024"/>
              <a:gd name="csX3" fmla="*/ 0 w 10000"/>
              <a:gd name="csY3" fmla="*/ 12024 h 12024"/>
              <a:gd name="csX4" fmla="*/ 0 w 10000"/>
              <a:gd name="csY4" fmla="*/ 0 h 12024"/>
            </a:gdLst>
            <a:ahLst/>
            <a:cxnLst>
              <a:cxn ang="0">
                <a:pos x="csX0" y="csY0"/>
              </a:cxn>
              <a:cxn ang="0">
                <a:pos x="csX1" y="csY1"/>
              </a:cxn>
              <a:cxn ang="0">
                <a:pos x="csX2" y="csY2"/>
              </a:cxn>
              <a:cxn ang="0">
                <a:pos x="csX3" y="csY3"/>
              </a:cxn>
              <a:cxn ang="0">
                <a:pos x="csX4" y="csY4"/>
              </a:cxn>
            </a:cxnLst>
            <a:rect l="l" t="t" r="r" b="b"/>
            <a:pathLst>
              <a:path w="10000" h="12024">
                <a:moveTo>
                  <a:pt x="0" y="0"/>
                </a:moveTo>
                <a:lnTo>
                  <a:pt x="10000" y="2024"/>
                </a:lnTo>
                <a:lnTo>
                  <a:pt x="10000" y="12024"/>
                </a:lnTo>
                <a:lnTo>
                  <a:pt x="0" y="12024"/>
                </a:lnTo>
                <a:lnTo>
                  <a:pt x="0" y="0"/>
                </a:lnTo>
                <a:close/>
              </a:path>
            </a:pathLst>
          </a:custGeom>
          <a:blipFill dpi="0" rotWithShape="0">
            <a:blip r:embed="rId3">
              <a:alphaModFix amt="90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Manual Input 18">
            <a:extLst>
              <a:ext uri="{FF2B5EF4-FFF2-40B4-BE49-F238E27FC236}">
                <a16:creationId xmlns:a16="http://schemas.microsoft.com/office/drawing/2014/main" id="{C5614FEC-497A-63A0-3369-5C24B771F903}"/>
              </a:ext>
            </a:extLst>
          </p:cNvPr>
          <p:cNvSpPr/>
          <p:nvPr/>
        </p:nvSpPr>
        <p:spPr>
          <a:xfrm rot="5400000" flipH="1" flipV="1">
            <a:off x="6819899" y="1028700"/>
            <a:ext cx="4114800" cy="6629400"/>
          </a:xfrm>
          <a:custGeom>
            <a:avLst/>
            <a:gdLst>
              <a:gd name="csX0" fmla="*/ 0 w 10000"/>
              <a:gd name="csY0" fmla="*/ 2000 h 10000"/>
              <a:gd name="csX1" fmla="*/ 10000 w 10000"/>
              <a:gd name="csY1" fmla="*/ 0 h 10000"/>
              <a:gd name="csX2" fmla="*/ 10000 w 10000"/>
              <a:gd name="csY2" fmla="*/ 10000 h 10000"/>
              <a:gd name="csX3" fmla="*/ 0 w 10000"/>
              <a:gd name="csY3" fmla="*/ 10000 h 10000"/>
              <a:gd name="csX4" fmla="*/ 0 w 10000"/>
              <a:gd name="csY4" fmla="*/ 2000 h 10000"/>
              <a:gd name="csX0" fmla="*/ 0 w 10000"/>
              <a:gd name="csY0" fmla="*/ 0 h 12024"/>
              <a:gd name="csX1" fmla="*/ 10000 w 10000"/>
              <a:gd name="csY1" fmla="*/ 2024 h 12024"/>
              <a:gd name="csX2" fmla="*/ 10000 w 10000"/>
              <a:gd name="csY2" fmla="*/ 12024 h 12024"/>
              <a:gd name="csX3" fmla="*/ 0 w 10000"/>
              <a:gd name="csY3" fmla="*/ 12024 h 12024"/>
              <a:gd name="csX4" fmla="*/ 0 w 10000"/>
              <a:gd name="csY4" fmla="*/ 0 h 12024"/>
            </a:gdLst>
            <a:ahLst/>
            <a:cxnLst>
              <a:cxn ang="0">
                <a:pos x="csX0" y="csY0"/>
              </a:cxn>
              <a:cxn ang="0">
                <a:pos x="csX1" y="csY1"/>
              </a:cxn>
              <a:cxn ang="0">
                <a:pos x="csX2" y="csY2"/>
              </a:cxn>
              <a:cxn ang="0">
                <a:pos x="csX3" y="csY3"/>
              </a:cxn>
              <a:cxn ang="0">
                <a:pos x="csX4" y="csY4"/>
              </a:cxn>
            </a:cxnLst>
            <a:rect l="l" t="t" r="r" b="b"/>
            <a:pathLst>
              <a:path w="10000" h="12024">
                <a:moveTo>
                  <a:pt x="0" y="0"/>
                </a:moveTo>
                <a:lnTo>
                  <a:pt x="10000" y="2024"/>
                </a:lnTo>
                <a:lnTo>
                  <a:pt x="10000" y="12024"/>
                </a:lnTo>
                <a:lnTo>
                  <a:pt x="0" y="12024"/>
                </a:lnTo>
                <a:lnTo>
                  <a:pt x="0" y="0"/>
                </a:lnTo>
                <a:close/>
              </a:path>
            </a:pathLst>
          </a:custGeom>
          <a:blipFill dpi="0" rotWithShape="0">
            <a:blip r:embed="rId4">
              <a:alphaModFix amt="90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84694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976569A9-98B9-C42C-8628-2D87C8808674}"/>
            </a:ext>
          </a:extLst>
        </p:cNvPr>
        <p:cNvGrpSpPr/>
        <p:nvPr/>
      </p:nvGrpSpPr>
      <p:grpSpPr>
        <a:xfrm>
          <a:off x="0" y="0"/>
          <a:ext cx="0" cy="0"/>
          <a:chOff x="0" y="0"/>
          <a:chExt cx="0" cy="0"/>
        </a:xfrm>
      </p:grpSpPr>
      <p:sp>
        <p:nvSpPr>
          <p:cNvPr id="60" name="Rectangle 59">
            <a:extLst>
              <a:ext uri="{FF2B5EF4-FFF2-40B4-BE49-F238E27FC236}">
                <a16:creationId xmlns:a16="http://schemas.microsoft.com/office/drawing/2014/main" id="{4D6A7F80-A39F-18D3-B0AD-B7EB5FB6DABF}"/>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err="1">
                <a:solidFill>
                  <a:srgbClr val="DFDFDF"/>
                </a:solidFill>
              </a:rPr>
              <a:t>Gaysport</a:t>
            </a:r>
            <a:r>
              <a:rPr lang="en-US" sz="3200" b="1" dirty="0">
                <a:solidFill>
                  <a:srgbClr val="DFDFDF"/>
                </a:solidFill>
              </a:rPr>
              <a:t> Bridge Replacement Project</a:t>
            </a:r>
            <a:endParaRPr lang="en-US" sz="3200" dirty="0">
              <a:solidFill>
                <a:srgbClr val="DFDFDF"/>
              </a:solidFill>
            </a:endParaRPr>
          </a:p>
        </p:txBody>
      </p:sp>
      <p:sp>
        <p:nvSpPr>
          <p:cNvPr id="7" name="Rectangle 6">
            <a:extLst>
              <a:ext uri="{FF2B5EF4-FFF2-40B4-BE49-F238E27FC236}">
                <a16:creationId xmlns:a16="http://schemas.microsoft.com/office/drawing/2014/main" id="{C9839191-A4FC-48A2-EA2B-C5A1B4EFED91}"/>
              </a:ext>
            </a:extLst>
          </p:cNvPr>
          <p:cNvSpPr/>
          <p:nvPr/>
        </p:nvSpPr>
        <p:spPr>
          <a:xfrm>
            <a:off x="-1"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pic>
        <p:nvPicPr>
          <p:cNvPr id="9" name="Picture 8">
            <a:extLst>
              <a:ext uri="{FF2B5EF4-FFF2-40B4-BE49-F238E27FC236}">
                <a16:creationId xmlns:a16="http://schemas.microsoft.com/office/drawing/2014/main" id="{FFD00683-076D-864C-0644-805B5AE14C36}"/>
              </a:ext>
            </a:extLst>
          </p:cNvPr>
          <p:cNvPicPr>
            <a:picLocks noChangeAspect="1"/>
          </p:cNvPicPr>
          <p:nvPr/>
        </p:nvPicPr>
        <p:blipFill>
          <a:blip r:embed="rId2">
            <a:lum bright="70000" contrast="-70000"/>
          </a:blip>
          <a:stretch>
            <a:fillRect/>
          </a:stretch>
        </p:blipFill>
        <p:spPr>
          <a:xfrm>
            <a:off x="10379323" y="114300"/>
            <a:ext cx="1580643" cy="685800"/>
          </a:xfrm>
          <a:prstGeom prst="rect">
            <a:avLst/>
          </a:prstGeom>
        </p:spPr>
      </p:pic>
      <p:sp>
        <p:nvSpPr>
          <p:cNvPr id="13" name="TextBox 12">
            <a:extLst>
              <a:ext uri="{FF2B5EF4-FFF2-40B4-BE49-F238E27FC236}">
                <a16:creationId xmlns:a16="http://schemas.microsoft.com/office/drawing/2014/main" id="{655293DE-7562-1A05-0C94-F31B0CB11C90}"/>
              </a:ext>
            </a:extLst>
          </p:cNvPr>
          <p:cNvSpPr txBox="1"/>
          <p:nvPr/>
        </p:nvSpPr>
        <p:spPr>
          <a:xfrm>
            <a:off x="266434" y="1303109"/>
            <a:ext cx="5296165" cy="47089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23C87"/>
                </a:solidFill>
                <a:effectLst/>
                <a:uLnTx/>
                <a:uFillTx/>
                <a:latin typeface="Aptos" panose="02110004020202020204"/>
                <a:ea typeface="+mn-ea"/>
                <a:cs typeface="+mn-cs"/>
              </a:rPr>
              <a:t>Project Challenges</a:t>
            </a:r>
            <a:br>
              <a:rPr kumimoji="0" lang="en-US" sz="2400" b="0" i="0" u="none" strike="noStrike" kern="1200" cap="none" spc="0" normalizeH="0" baseline="0" noProof="0" dirty="0">
                <a:ln>
                  <a:noFill/>
                </a:ln>
                <a:solidFill>
                  <a:srgbClr val="223C87"/>
                </a:solidFill>
                <a:effectLst/>
                <a:uLnTx/>
                <a:uFillTx/>
                <a:latin typeface="Aptos" panose="02110004020202020204"/>
                <a:ea typeface="+mn-ea"/>
                <a:cs typeface="+mn-cs"/>
              </a:rPr>
            </a:br>
            <a:br>
              <a:rPr kumimoji="0" lang="en-US" sz="1600" b="0" i="0" u="none" strike="noStrike" kern="1200" cap="none" spc="0" normalizeH="0" baseline="0" noProof="0" dirty="0">
                <a:ln>
                  <a:noFill/>
                </a:ln>
                <a:solidFill>
                  <a:srgbClr val="223C87"/>
                </a:solidFill>
                <a:effectLst/>
                <a:uLnTx/>
                <a:uFillTx/>
                <a:latin typeface="Aptos" panose="02110004020202020204"/>
                <a:ea typeface="+mn-ea"/>
                <a:cs typeface="+mn-cs"/>
              </a:rPr>
            </a:br>
            <a:r>
              <a:rPr lang="en-US" sz="2000" dirty="0">
                <a:solidFill>
                  <a:srgbClr val="223C87"/>
                </a:solidFill>
                <a:latin typeface="Aptos" panose="02110004020202020204"/>
              </a:rPr>
              <a:t>Funding, Funding, Funding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223C87"/>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23C87"/>
                </a:solidFill>
                <a:effectLst/>
                <a:uLnTx/>
                <a:uFillTx/>
                <a:latin typeface="Aptos" panose="02110004020202020204"/>
                <a:ea typeface="+mn-ea"/>
                <a:cs typeface="+mn-cs"/>
              </a:rPr>
              <a:t>Bridge Location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solidFill>
                <a:srgbClr val="223C87"/>
              </a:solidFill>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23C87"/>
                </a:solidFill>
                <a:effectLst/>
                <a:uLnTx/>
                <a:uFillTx/>
                <a:latin typeface="Aptos" panose="02110004020202020204"/>
                <a:ea typeface="+mn-ea"/>
                <a:cs typeface="+mn-cs"/>
              </a:rPr>
              <a:t>Historic Significance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solidFill>
                <a:srgbClr val="223C87"/>
              </a:solidFill>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223C87"/>
                </a:solidFill>
                <a:latin typeface="Aptos" panose="02110004020202020204"/>
              </a:rPr>
              <a:t>Right of Way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solidFill>
                <a:srgbClr val="223C87"/>
              </a:solidFill>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223C87"/>
                </a:solidFill>
                <a:latin typeface="Aptos" panose="02110004020202020204"/>
              </a:rPr>
              <a:t>Utility Relocations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solidFill>
                <a:srgbClr val="223C87"/>
              </a:solidFill>
              <a:latin typeface="Aptos" panose="02110004020202020204"/>
            </a:endParaRPr>
          </a:p>
          <a:p>
            <a:pPr>
              <a:defRPr/>
            </a:pPr>
            <a:r>
              <a:rPr lang="en-US" sz="2000" dirty="0">
                <a:solidFill>
                  <a:srgbClr val="223C87"/>
                </a:solidFill>
              </a:rPr>
              <a:t>Muskingum River</a:t>
            </a:r>
            <a:endParaRPr lang="en-US" sz="2000" dirty="0">
              <a:solidFill>
                <a:srgbClr val="223C87"/>
              </a:solidFill>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solidFill>
                <a:srgbClr val="223C87"/>
              </a:solidFill>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223C87"/>
                </a:solidFill>
                <a:latin typeface="Aptos" panose="02110004020202020204"/>
              </a:rPr>
              <a:t>Coordination</a:t>
            </a:r>
          </a:p>
        </p:txBody>
      </p:sp>
      <p:sp>
        <p:nvSpPr>
          <p:cNvPr id="21" name="Flowchart: Manual Input 18">
            <a:extLst>
              <a:ext uri="{FF2B5EF4-FFF2-40B4-BE49-F238E27FC236}">
                <a16:creationId xmlns:a16="http://schemas.microsoft.com/office/drawing/2014/main" id="{CA7E362A-7CE7-BBFF-6224-37B776B7A103}"/>
              </a:ext>
            </a:extLst>
          </p:cNvPr>
          <p:cNvSpPr/>
          <p:nvPr/>
        </p:nvSpPr>
        <p:spPr>
          <a:xfrm rot="5400000" flipH="1" flipV="1">
            <a:off x="5242560" y="-548640"/>
            <a:ext cx="5486400" cy="8412479"/>
          </a:xfrm>
          <a:custGeom>
            <a:avLst/>
            <a:gdLst>
              <a:gd name="csX0" fmla="*/ 0 w 10000"/>
              <a:gd name="csY0" fmla="*/ 2000 h 10000"/>
              <a:gd name="csX1" fmla="*/ 10000 w 10000"/>
              <a:gd name="csY1" fmla="*/ 0 h 10000"/>
              <a:gd name="csX2" fmla="*/ 10000 w 10000"/>
              <a:gd name="csY2" fmla="*/ 10000 h 10000"/>
              <a:gd name="csX3" fmla="*/ 0 w 10000"/>
              <a:gd name="csY3" fmla="*/ 10000 h 10000"/>
              <a:gd name="csX4" fmla="*/ 0 w 10000"/>
              <a:gd name="csY4" fmla="*/ 2000 h 10000"/>
              <a:gd name="csX0" fmla="*/ 0 w 10000"/>
              <a:gd name="csY0" fmla="*/ 0 h 12024"/>
              <a:gd name="csX1" fmla="*/ 10000 w 10000"/>
              <a:gd name="csY1" fmla="*/ 2024 h 12024"/>
              <a:gd name="csX2" fmla="*/ 10000 w 10000"/>
              <a:gd name="csY2" fmla="*/ 12024 h 12024"/>
              <a:gd name="csX3" fmla="*/ 0 w 10000"/>
              <a:gd name="csY3" fmla="*/ 12024 h 12024"/>
              <a:gd name="csX4" fmla="*/ 0 w 10000"/>
              <a:gd name="csY4" fmla="*/ 0 h 12024"/>
            </a:gdLst>
            <a:ahLst/>
            <a:cxnLst>
              <a:cxn ang="0">
                <a:pos x="csX0" y="csY0"/>
              </a:cxn>
              <a:cxn ang="0">
                <a:pos x="csX1" y="csY1"/>
              </a:cxn>
              <a:cxn ang="0">
                <a:pos x="csX2" y="csY2"/>
              </a:cxn>
              <a:cxn ang="0">
                <a:pos x="csX3" y="csY3"/>
              </a:cxn>
              <a:cxn ang="0">
                <a:pos x="csX4" y="csY4"/>
              </a:cxn>
            </a:cxnLst>
            <a:rect l="l" t="t" r="r" b="b"/>
            <a:pathLst>
              <a:path w="10000" h="12024">
                <a:moveTo>
                  <a:pt x="0" y="0"/>
                </a:moveTo>
                <a:lnTo>
                  <a:pt x="10000" y="2024"/>
                </a:lnTo>
                <a:lnTo>
                  <a:pt x="10000" y="12024"/>
                </a:lnTo>
                <a:lnTo>
                  <a:pt x="0" y="12024"/>
                </a:lnTo>
                <a:lnTo>
                  <a:pt x="0" y="0"/>
                </a:lnTo>
                <a:close/>
              </a:path>
            </a:pathLst>
          </a:custGeom>
          <a:blipFill dpi="0" rotWithShape="0">
            <a:blip r:embed="rId3">
              <a:alphaModFix amt="90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75639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3C8443BB-8D15-3F36-DB86-9FB15D2DF26E}"/>
            </a:ext>
          </a:extLst>
        </p:cNvPr>
        <p:cNvGrpSpPr/>
        <p:nvPr/>
      </p:nvGrpSpPr>
      <p:grpSpPr>
        <a:xfrm>
          <a:off x="0" y="0"/>
          <a:ext cx="0" cy="0"/>
          <a:chOff x="0" y="0"/>
          <a:chExt cx="0" cy="0"/>
        </a:xfrm>
      </p:grpSpPr>
      <p:sp>
        <p:nvSpPr>
          <p:cNvPr id="60" name="Rectangle 59">
            <a:extLst>
              <a:ext uri="{FF2B5EF4-FFF2-40B4-BE49-F238E27FC236}">
                <a16:creationId xmlns:a16="http://schemas.microsoft.com/office/drawing/2014/main" id="{015157A4-145F-AE7B-2EB0-6179D22901FC}"/>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err="1">
                <a:solidFill>
                  <a:srgbClr val="DFDFDF"/>
                </a:solidFill>
              </a:rPr>
              <a:t>Gaysport</a:t>
            </a:r>
            <a:r>
              <a:rPr lang="en-US" sz="3200" b="1" dirty="0">
                <a:solidFill>
                  <a:srgbClr val="DFDFDF"/>
                </a:solidFill>
              </a:rPr>
              <a:t> Bridge Replacement Project</a:t>
            </a:r>
            <a:endParaRPr lang="en-US" sz="3200" dirty="0">
              <a:solidFill>
                <a:srgbClr val="DFDFDF"/>
              </a:solidFill>
            </a:endParaRPr>
          </a:p>
        </p:txBody>
      </p:sp>
      <p:sp>
        <p:nvSpPr>
          <p:cNvPr id="7" name="Rectangle 6">
            <a:extLst>
              <a:ext uri="{FF2B5EF4-FFF2-40B4-BE49-F238E27FC236}">
                <a16:creationId xmlns:a16="http://schemas.microsoft.com/office/drawing/2014/main" id="{05366DB2-86F0-ABBB-E88B-3A1037A333A6}"/>
              </a:ext>
            </a:extLst>
          </p:cNvPr>
          <p:cNvSpPr/>
          <p:nvPr/>
        </p:nvSpPr>
        <p:spPr>
          <a:xfrm>
            <a:off x="-1"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pic>
        <p:nvPicPr>
          <p:cNvPr id="9" name="Picture 8">
            <a:extLst>
              <a:ext uri="{FF2B5EF4-FFF2-40B4-BE49-F238E27FC236}">
                <a16:creationId xmlns:a16="http://schemas.microsoft.com/office/drawing/2014/main" id="{FA58EA3F-747C-2C6B-DCBC-DC3E43A4DC5E}"/>
              </a:ext>
            </a:extLst>
          </p:cNvPr>
          <p:cNvPicPr>
            <a:picLocks noChangeAspect="1"/>
          </p:cNvPicPr>
          <p:nvPr/>
        </p:nvPicPr>
        <p:blipFill>
          <a:blip r:embed="rId2">
            <a:lum bright="70000" contrast="-70000"/>
          </a:blip>
          <a:stretch>
            <a:fillRect/>
          </a:stretch>
        </p:blipFill>
        <p:spPr>
          <a:xfrm>
            <a:off x="10379323" y="114300"/>
            <a:ext cx="1580643" cy="685800"/>
          </a:xfrm>
          <a:prstGeom prst="rect">
            <a:avLst/>
          </a:prstGeom>
        </p:spPr>
      </p:pic>
      <p:graphicFrame>
        <p:nvGraphicFramePr>
          <p:cNvPr id="3" name="Table 2">
            <a:extLst>
              <a:ext uri="{FF2B5EF4-FFF2-40B4-BE49-F238E27FC236}">
                <a16:creationId xmlns:a16="http://schemas.microsoft.com/office/drawing/2014/main" id="{770158D3-50E3-E8C7-351F-06BF3EAD313E}"/>
              </a:ext>
            </a:extLst>
          </p:cNvPr>
          <p:cNvGraphicFramePr>
            <a:graphicFrameLocks noGrp="1"/>
          </p:cNvGraphicFramePr>
          <p:nvPr>
            <p:extLst>
              <p:ext uri="{D42A27DB-BD31-4B8C-83A1-F6EECF244321}">
                <p14:modId xmlns:p14="http://schemas.microsoft.com/office/powerpoint/2010/main" val="2287942713"/>
              </p:ext>
            </p:extLst>
          </p:nvPr>
        </p:nvGraphicFramePr>
        <p:xfrm>
          <a:off x="690576" y="1143000"/>
          <a:ext cx="10810845" cy="3413372"/>
        </p:xfrm>
        <a:graphic>
          <a:graphicData uri="http://schemas.openxmlformats.org/drawingml/2006/table">
            <a:tbl>
              <a:tblPr>
                <a:tableStyleId>{69CF1AB2-1976-4502-BF36-3FF5EA218861}</a:tableStyleId>
              </a:tblPr>
              <a:tblGrid>
                <a:gridCol w="4974683">
                  <a:extLst>
                    <a:ext uri="{9D8B030D-6E8A-4147-A177-3AD203B41FA5}">
                      <a16:colId xmlns:a16="http://schemas.microsoft.com/office/drawing/2014/main" val="1281316401"/>
                    </a:ext>
                  </a:extLst>
                </a:gridCol>
                <a:gridCol w="791344">
                  <a:extLst>
                    <a:ext uri="{9D8B030D-6E8A-4147-A177-3AD203B41FA5}">
                      <a16:colId xmlns:a16="http://schemas.microsoft.com/office/drawing/2014/main" val="265652545"/>
                    </a:ext>
                  </a:extLst>
                </a:gridCol>
                <a:gridCol w="1088098">
                  <a:extLst>
                    <a:ext uri="{9D8B030D-6E8A-4147-A177-3AD203B41FA5}">
                      <a16:colId xmlns:a16="http://schemas.microsoft.com/office/drawing/2014/main" val="4232989575"/>
                    </a:ext>
                  </a:extLst>
                </a:gridCol>
                <a:gridCol w="989180">
                  <a:extLst>
                    <a:ext uri="{9D8B030D-6E8A-4147-A177-3AD203B41FA5}">
                      <a16:colId xmlns:a16="http://schemas.microsoft.com/office/drawing/2014/main" val="950241578"/>
                    </a:ext>
                  </a:extLst>
                </a:gridCol>
                <a:gridCol w="791344">
                  <a:extLst>
                    <a:ext uri="{9D8B030D-6E8A-4147-A177-3AD203B41FA5}">
                      <a16:colId xmlns:a16="http://schemas.microsoft.com/office/drawing/2014/main" val="2913946053"/>
                    </a:ext>
                  </a:extLst>
                </a:gridCol>
                <a:gridCol w="1088098">
                  <a:extLst>
                    <a:ext uri="{9D8B030D-6E8A-4147-A177-3AD203B41FA5}">
                      <a16:colId xmlns:a16="http://schemas.microsoft.com/office/drawing/2014/main" val="1891031913"/>
                    </a:ext>
                  </a:extLst>
                </a:gridCol>
                <a:gridCol w="1088098">
                  <a:extLst>
                    <a:ext uri="{9D8B030D-6E8A-4147-A177-3AD203B41FA5}">
                      <a16:colId xmlns:a16="http://schemas.microsoft.com/office/drawing/2014/main" val="1983420261"/>
                    </a:ext>
                  </a:extLst>
                </a:gridCol>
              </a:tblGrid>
              <a:tr h="487292">
                <a:tc>
                  <a:txBody>
                    <a:bodyPr/>
                    <a:lstStyle/>
                    <a:p>
                      <a:pPr algn="l" fontAlgn="b">
                        <a:buNone/>
                      </a:pPr>
                      <a:r>
                        <a:rPr lang="en-US" sz="1600" b="1" i="0" u="none" strike="noStrike" dirty="0">
                          <a:solidFill>
                            <a:srgbClr val="000000"/>
                          </a:solidFill>
                          <a:effectLst/>
                          <a:latin typeface="Aptos" panose="020B0004020202020204" pitchFamily="34" charset="0"/>
                        </a:rPr>
                        <a:t>Bid Price = $6,855,410 (Final = $7,370,994)</a:t>
                      </a:r>
                    </a:p>
                  </a:txBody>
                  <a:tcPr marL="7620" marR="7620" marT="7620" marB="0" anchor="ctr"/>
                </a:tc>
                <a:tc>
                  <a:txBody>
                    <a:bodyPr/>
                    <a:lstStyle/>
                    <a:p>
                      <a:pPr algn="ctr" fontAlgn="ctr">
                        <a:buNone/>
                      </a:pPr>
                      <a:r>
                        <a:rPr lang="en-US" sz="1400" b="1" u="none" strike="noStrike" dirty="0">
                          <a:effectLst/>
                          <a:latin typeface="Aptos" panose="020B0004020202020204" pitchFamily="34" charset="0"/>
                        </a:rPr>
                        <a:t>Federal Match</a:t>
                      </a:r>
                      <a:endParaRPr lang="en-US" sz="1400" b="1"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b="1" u="none" strike="noStrike">
                          <a:effectLst/>
                          <a:latin typeface="Aptos" panose="020B0004020202020204" pitchFamily="34" charset="0"/>
                        </a:rPr>
                        <a:t>Federal Funds</a:t>
                      </a:r>
                      <a:endParaRPr lang="en-US" sz="1400" b="1" i="0" u="none" strike="noStrike">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b="1" u="none" strike="noStrike" dirty="0">
                          <a:effectLst/>
                          <a:latin typeface="Aptos" panose="020B0004020202020204" pitchFamily="34" charset="0"/>
                        </a:rPr>
                        <a:t>Credit Bridge</a:t>
                      </a:r>
                      <a:endParaRPr lang="en-US" sz="1400" b="1"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b="1" u="none" strike="noStrike" dirty="0">
                          <a:effectLst/>
                          <a:latin typeface="Aptos" panose="020B0004020202020204" pitchFamily="34" charset="0"/>
                        </a:rPr>
                        <a:t>Local Match</a:t>
                      </a:r>
                      <a:endParaRPr lang="en-US" sz="1400" b="1"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b="1" u="none" strike="noStrike" dirty="0">
                          <a:effectLst/>
                          <a:latin typeface="Aptos" panose="020B0004020202020204" pitchFamily="34" charset="0"/>
                        </a:rPr>
                        <a:t>Local</a:t>
                      </a:r>
                    </a:p>
                    <a:p>
                      <a:pPr algn="ctr" fontAlgn="ctr">
                        <a:buNone/>
                      </a:pPr>
                      <a:r>
                        <a:rPr lang="en-US" sz="1400" b="1" u="none" strike="noStrike" dirty="0">
                          <a:effectLst/>
                          <a:latin typeface="Aptos" panose="020B0004020202020204" pitchFamily="34" charset="0"/>
                        </a:rPr>
                        <a:t>Funds</a:t>
                      </a:r>
                      <a:endParaRPr lang="en-US" sz="1400" b="1"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b="1" u="none" strike="noStrike" dirty="0">
                          <a:effectLst/>
                          <a:latin typeface="Aptos" panose="020B0004020202020204" pitchFamily="34" charset="0"/>
                        </a:rPr>
                        <a:t>Total</a:t>
                      </a:r>
                      <a:endParaRPr lang="en-US" sz="1400" b="1" i="0" u="none" strike="noStrike" dirty="0">
                        <a:solidFill>
                          <a:srgbClr val="000000"/>
                        </a:solidFill>
                        <a:effectLst/>
                        <a:latin typeface="Aptos" panose="020B0004020202020204" pitchFamily="34" charset="0"/>
                      </a:endParaRPr>
                    </a:p>
                  </a:txBody>
                  <a:tcPr marL="7620" marR="7620" marT="7620" marB="0" anchor="ctr"/>
                </a:tc>
                <a:extLst>
                  <a:ext uri="{0D108BD9-81ED-4DB2-BD59-A6C34878D82A}">
                    <a16:rowId xmlns:a16="http://schemas.microsoft.com/office/drawing/2014/main" val="2131720506"/>
                  </a:ext>
                </a:extLst>
              </a:tr>
              <a:tr h="365760">
                <a:tc>
                  <a:txBody>
                    <a:bodyPr/>
                    <a:lstStyle/>
                    <a:p>
                      <a:pPr algn="l" fontAlgn="ctr">
                        <a:buNone/>
                      </a:pPr>
                      <a:r>
                        <a:rPr lang="en-US" sz="1400" u="none" strike="noStrike" dirty="0">
                          <a:effectLst/>
                          <a:latin typeface="Aptos" panose="020B0004020202020204" pitchFamily="34" charset="0"/>
                        </a:rPr>
                        <a:t>Preliminary Engineering (STS &amp; Hydraulics) &amp; R/W Acquisition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0%</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100%</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$78,757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$78,757 </a:t>
                      </a:r>
                      <a:endParaRPr lang="en-US" sz="1400" b="0" i="0" u="none" strike="noStrike" dirty="0">
                        <a:solidFill>
                          <a:srgbClr val="000000"/>
                        </a:solidFill>
                        <a:effectLst/>
                        <a:latin typeface="Aptos" panose="020B0004020202020204" pitchFamily="34" charset="0"/>
                      </a:endParaRPr>
                    </a:p>
                  </a:txBody>
                  <a:tcPr marL="7620" marR="7620" marT="7620" marB="0" anchor="ctr"/>
                </a:tc>
                <a:extLst>
                  <a:ext uri="{0D108BD9-81ED-4DB2-BD59-A6C34878D82A}">
                    <a16:rowId xmlns:a16="http://schemas.microsoft.com/office/drawing/2014/main" val="1485717340"/>
                  </a:ext>
                </a:extLst>
              </a:tr>
              <a:tr h="365760">
                <a:tc>
                  <a:txBody>
                    <a:bodyPr/>
                    <a:lstStyle/>
                    <a:p>
                      <a:pPr algn="l" fontAlgn="ctr">
                        <a:buNone/>
                      </a:pPr>
                      <a:r>
                        <a:rPr lang="en-US" sz="1400" u="none" strike="noStrike" dirty="0">
                          <a:effectLst/>
                          <a:latin typeface="Aptos" panose="020B0004020202020204" pitchFamily="34" charset="0"/>
                        </a:rPr>
                        <a:t>Environmental &amp; R/W Services (Task Order)</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100%</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$267,702</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0%</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$267,702 </a:t>
                      </a:r>
                      <a:endParaRPr lang="en-US" sz="1400" b="0" i="0" u="none" strike="noStrike" dirty="0">
                        <a:solidFill>
                          <a:srgbClr val="000000"/>
                        </a:solidFill>
                        <a:effectLst/>
                        <a:latin typeface="Aptos" panose="020B0004020202020204" pitchFamily="34" charset="0"/>
                      </a:endParaRPr>
                    </a:p>
                  </a:txBody>
                  <a:tcPr marL="7620" marR="7620" marT="7620" marB="0" anchor="ctr"/>
                </a:tc>
                <a:extLst>
                  <a:ext uri="{0D108BD9-81ED-4DB2-BD59-A6C34878D82A}">
                    <a16:rowId xmlns:a16="http://schemas.microsoft.com/office/drawing/2014/main" val="1974283386"/>
                  </a:ext>
                </a:extLst>
              </a:tr>
              <a:tr h="365760">
                <a:tc>
                  <a:txBody>
                    <a:bodyPr/>
                    <a:lstStyle/>
                    <a:p>
                      <a:pPr algn="l" fontAlgn="ctr">
                        <a:buNone/>
                      </a:pPr>
                      <a:r>
                        <a:rPr lang="en-US" sz="1400" u="none" strike="noStrike" dirty="0">
                          <a:effectLst/>
                          <a:latin typeface="Aptos" panose="020B0004020202020204" pitchFamily="34" charset="0"/>
                        </a:rPr>
                        <a:t>Design Engineering</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0%</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100%</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 $21,750</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$21,750 </a:t>
                      </a:r>
                      <a:endParaRPr lang="en-US" sz="1400" b="0" i="0" u="none" strike="noStrike" dirty="0">
                        <a:solidFill>
                          <a:srgbClr val="000000"/>
                        </a:solidFill>
                        <a:effectLst/>
                        <a:latin typeface="Aptos" panose="020B0004020202020204" pitchFamily="34" charset="0"/>
                      </a:endParaRPr>
                    </a:p>
                  </a:txBody>
                  <a:tcPr marL="7620" marR="7620" marT="7620" marB="0" anchor="ctr"/>
                </a:tc>
                <a:extLst>
                  <a:ext uri="{0D108BD9-81ED-4DB2-BD59-A6C34878D82A}">
                    <a16:rowId xmlns:a16="http://schemas.microsoft.com/office/drawing/2014/main" val="610936334"/>
                  </a:ext>
                </a:extLst>
              </a:tr>
              <a:tr h="365760">
                <a:tc>
                  <a:txBody>
                    <a:bodyPr/>
                    <a:lstStyle/>
                    <a:p>
                      <a:pPr algn="l" fontAlgn="ctr">
                        <a:buNone/>
                      </a:pPr>
                      <a:r>
                        <a:rPr lang="en-US" sz="1400" u="none" strike="noStrike" dirty="0">
                          <a:effectLst/>
                          <a:latin typeface="Aptos" panose="020B0004020202020204" pitchFamily="34" charset="0"/>
                        </a:rPr>
                        <a:t>CEAO - LBR Construction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a:effectLst/>
                          <a:latin typeface="Aptos" panose="020B0004020202020204" pitchFamily="34" charset="0"/>
                        </a:rPr>
                        <a:t>80%</a:t>
                      </a:r>
                      <a:endParaRPr lang="en-US" sz="1400" b="0" i="0" u="none" strike="noStrike">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$5,484,328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a:effectLst/>
                          <a:latin typeface="Aptos" panose="020B0004020202020204" pitchFamily="34" charset="0"/>
                        </a:rPr>
                        <a:t>20%</a:t>
                      </a:r>
                      <a:endParaRPr lang="en-US" sz="1400" b="0" i="0" u="none" strike="noStrike">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$1,371,082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$6,855,410 </a:t>
                      </a:r>
                      <a:endParaRPr lang="en-US" sz="1400" b="0" i="0" u="none" strike="noStrike" dirty="0">
                        <a:solidFill>
                          <a:srgbClr val="000000"/>
                        </a:solidFill>
                        <a:effectLst/>
                        <a:latin typeface="Aptos" panose="020B0004020202020204" pitchFamily="34" charset="0"/>
                      </a:endParaRPr>
                    </a:p>
                  </a:txBody>
                  <a:tcPr marL="7620" marR="7620" marT="7620" marB="0" anchor="ctr"/>
                </a:tc>
                <a:extLst>
                  <a:ext uri="{0D108BD9-81ED-4DB2-BD59-A6C34878D82A}">
                    <a16:rowId xmlns:a16="http://schemas.microsoft.com/office/drawing/2014/main" val="3637434711"/>
                  </a:ext>
                </a:extLst>
              </a:tr>
              <a:tr h="365760">
                <a:tc>
                  <a:txBody>
                    <a:bodyPr/>
                    <a:lstStyle/>
                    <a:p>
                      <a:pPr algn="l" fontAlgn="ctr">
                        <a:buNone/>
                      </a:pPr>
                      <a:r>
                        <a:rPr lang="en-US" sz="1400" u="none" strike="noStrike" dirty="0">
                          <a:effectLst/>
                          <a:latin typeface="Aptos" panose="020B0004020202020204" pitchFamily="34" charset="0"/>
                        </a:rPr>
                        <a:t>CEAO - LBR Construction Inspection &amp; Engineering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a:effectLst/>
                          <a:latin typeface="Aptos" panose="020B0004020202020204" pitchFamily="34" charset="0"/>
                        </a:rPr>
                        <a:t>80%</a:t>
                      </a:r>
                      <a:endParaRPr lang="en-US" sz="1400" b="0" i="0" u="none" strike="noStrike">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$383,902</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a:effectLst/>
                          <a:latin typeface="Aptos" panose="020B0004020202020204" pitchFamily="34" charset="0"/>
                        </a:rPr>
                        <a:t>20%</a:t>
                      </a:r>
                      <a:endParaRPr lang="en-US" sz="1400" b="0" i="0" u="none" strike="noStrike">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$95,976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$479,878 </a:t>
                      </a:r>
                      <a:endParaRPr lang="en-US" sz="1400" b="0" i="0" u="none" strike="noStrike" dirty="0">
                        <a:solidFill>
                          <a:srgbClr val="000000"/>
                        </a:solidFill>
                        <a:effectLst/>
                        <a:latin typeface="Aptos" panose="020B0004020202020204" pitchFamily="34" charset="0"/>
                      </a:endParaRPr>
                    </a:p>
                  </a:txBody>
                  <a:tcPr marL="7620" marR="7620" marT="7620" marB="0" anchor="ctr"/>
                </a:tc>
                <a:extLst>
                  <a:ext uri="{0D108BD9-81ED-4DB2-BD59-A6C34878D82A}">
                    <a16:rowId xmlns:a16="http://schemas.microsoft.com/office/drawing/2014/main" val="1240659743"/>
                  </a:ext>
                </a:extLst>
              </a:tr>
              <a:tr h="365760">
                <a:tc>
                  <a:txBody>
                    <a:bodyPr/>
                    <a:lstStyle/>
                    <a:p>
                      <a:pPr algn="l" fontAlgn="ctr">
                        <a:buNone/>
                      </a:pPr>
                      <a:r>
                        <a:rPr lang="en-US" sz="1400" u="none" strike="noStrike" dirty="0">
                          <a:effectLst/>
                          <a:latin typeface="Aptos" panose="020B0004020202020204" pitchFamily="34" charset="0"/>
                        </a:rPr>
                        <a:t>CPF - Construction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80%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$412,593</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20%</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$103,147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$515,740 </a:t>
                      </a:r>
                      <a:endParaRPr lang="en-US" sz="1400" b="0" i="0" u="none" strike="noStrike" dirty="0">
                        <a:solidFill>
                          <a:srgbClr val="000000"/>
                        </a:solidFill>
                        <a:effectLst/>
                        <a:latin typeface="Aptos" panose="020B0004020202020204" pitchFamily="34" charset="0"/>
                      </a:endParaRPr>
                    </a:p>
                  </a:txBody>
                  <a:tcPr marL="7620" marR="7620" marT="7620" marB="0" anchor="ctr"/>
                </a:tc>
                <a:extLst>
                  <a:ext uri="{0D108BD9-81ED-4DB2-BD59-A6C34878D82A}">
                    <a16:rowId xmlns:a16="http://schemas.microsoft.com/office/drawing/2014/main" val="1619986768"/>
                  </a:ext>
                </a:extLst>
              </a:tr>
              <a:tr h="365760">
                <a:tc>
                  <a:txBody>
                    <a:bodyPr/>
                    <a:lstStyle/>
                    <a:p>
                      <a:pPr algn="l" fontAlgn="ctr">
                        <a:buNone/>
                      </a:pPr>
                      <a:r>
                        <a:rPr lang="en-US" sz="1400" u="none" strike="noStrike" dirty="0">
                          <a:effectLst/>
                          <a:latin typeface="Aptos" panose="020B0004020202020204" pitchFamily="34" charset="0"/>
                        </a:rPr>
                        <a:t>Local Funded - Construction Engineering &amp; Inspection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0%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100%</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$32,105 </a:t>
                      </a:r>
                      <a:endParaRPr lang="en-US" sz="1400" b="0"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u="none" strike="noStrike" dirty="0">
                          <a:effectLst/>
                          <a:latin typeface="Aptos" panose="020B0004020202020204" pitchFamily="34" charset="0"/>
                        </a:rPr>
                        <a:t>$32,105 </a:t>
                      </a:r>
                      <a:endParaRPr lang="en-US" sz="1400" b="0" i="0" u="none" strike="noStrike" dirty="0">
                        <a:solidFill>
                          <a:srgbClr val="000000"/>
                        </a:solidFill>
                        <a:effectLst/>
                        <a:latin typeface="Aptos" panose="020B0004020202020204" pitchFamily="34" charset="0"/>
                      </a:endParaRPr>
                    </a:p>
                  </a:txBody>
                  <a:tcPr marL="7620" marR="7620" marT="7620" marB="0" anchor="ctr"/>
                </a:tc>
                <a:extLst>
                  <a:ext uri="{0D108BD9-81ED-4DB2-BD59-A6C34878D82A}">
                    <a16:rowId xmlns:a16="http://schemas.microsoft.com/office/drawing/2014/main" val="3696330875"/>
                  </a:ext>
                </a:extLst>
              </a:tr>
              <a:tr h="365760">
                <a:tc>
                  <a:txBody>
                    <a:bodyPr/>
                    <a:lstStyle/>
                    <a:p>
                      <a:pPr algn="ctr" fontAlgn="ctr">
                        <a:buNone/>
                      </a:pPr>
                      <a:r>
                        <a:rPr lang="en-US" sz="1400" b="1" u="none" strike="noStrike" dirty="0">
                          <a:effectLst/>
                          <a:latin typeface="Aptos" panose="020B0004020202020204" pitchFamily="34" charset="0"/>
                        </a:rPr>
                        <a:t>Grand Total</a:t>
                      </a:r>
                      <a:endParaRPr lang="en-US" sz="1400" b="1"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b="1" u="none" strike="noStrike" dirty="0">
                          <a:effectLst/>
                          <a:latin typeface="Aptos" panose="020B0004020202020204" pitchFamily="34" charset="0"/>
                        </a:rPr>
                        <a:t> </a:t>
                      </a:r>
                      <a:endParaRPr lang="en-US" sz="1400" b="1"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b="1" u="none" strike="noStrike" dirty="0">
                          <a:effectLst/>
                          <a:latin typeface="Aptos" panose="020B0004020202020204" pitchFamily="34" charset="0"/>
                        </a:rPr>
                        <a:t>$6,548,525 </a:t>
                      </a:r>
                      <a:endParaRPr lang="en-US" sz="1400" b="1"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endParaRPr lang="en-US" sz="1400" b="1"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b="1" u="none" strike="noStrike" dirty="0">
                          <a:effectLst/>
                          <a:latin typeface="Aptos" panose="020B0004020202020204" pitchFamily="34" charset="0"/>
                        </a:rPr>
                        <a:t> </a:t>
                      </a:r>
                      <a:endParaRPr lang="en-US" sz="1400" b="1"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b="1" u="none" strike="noStrike" dirty="0">
                          <a:effectLst/>
                          <a:latin typeface="Aptos" panose="020B0004020202020204" pitchFamily="34" charset="0"/>
                        </a:rPr>
                        <a:t>$1,702,817 </a:t>
                      </a:r>
                      <a:endParaRPr lang="en-US" sz="1400" b="1" i="0" u="none" strike="noStrike" dirty="0">
                        <a:solidFill>
                          <a:srgbClr val="000000"/>
                        </a:solidFill>
                        <a:effectLst/>
                        <a:latin typeface="Aptos" panose="020B0004020202020204" pitchFamily="34" charset="0"/>
                      </a:endParaRPr>
                    </a:p>
                  </a:txBody>
                  <a:tcPr marL="7620" marR="7620" marT="7620" marB="0" anchor="ctr"/>
                </a:tc>
                <a:tc>
                  <a:txBody>
                    <a:bodyPr/>
                    <a:lstStyle/>
                    <a:p>
                      <a:pPr algn="ctr" fontAlgn="ctr">
                        <a:buNone/>
                      </a:pPr>
                      <a:r>
                        <a:rPr lang="en-US" sz="1400" b="1" u="none" strike="noStrike" dirty="0">
                          <a:effectLst/>
                          <a:latin typeface="Aptos" panose="020B0004020202020204" pitchFamily="34" charset="0"/>
                        </a:rPr>
                        <a:t>$8,251,342 </a:t>
                      </a:r>
                      <a:endParaRPr lang="en-US" sz="1400" b="1" i="0" u="none" strike="noStrike" dirty="0">
                        <a:solidFill>
                          <a:srgbClr val="000000"/>
                        </a:solidFill>
                        <a:effectLst/>
                        <a:latin typeface="Aptos" panose="020B0004020202020204" pitchFamily="34" charset="0"/>
                      </a:endParaRPr>
                    </a:p>
                  </a:txBody>
                  <a:tcPr marL="7620" marR="7620" marT="7620" marB="0" anchor="ctr"/>
                </a:tc>
                <a:extLst>
                  <a:ext uri="{0D108BD9-81ED-4DB2-BD59-A6C34878D82A}">
                    <a16:rowId xmlns:a16="http://schemas.microsoft.com/office/drawing/2014/main" val="2132573105"/>
                  </a:ext>
                </a:extLst>
              </a:tr>
            </a:tbl>
          </a:graphicData>
        </a:graphic>
      </p:graphicFrame>
      <p:graphicFrame>
        <p:nvGraphicFramePr>
          <p:cNvPr id="2" name="Diagram 1">
            <a:extLst>
              <a:ext uri="{FF2B5EF4-FFF2-40B4-BE49-F238E27FC236}">
                <a16:creationId xmlns:a16="http://schemas.microsoft.com/office/drawing/2014/main" id="{5BF9161C-C827-AA29-EF8C-F65945A1BA12}"/>
              </a:ext>
            </a:extLst>
          </p:cNvPr>
          <p:cNvGraphicFramePr/>
          <p:nvPr>
            <p:extLst>
              <p:ext uri="{D42A27DB-BD31-4B8C-83A1-F6EECF244321}">
                <p14:modId xmlns:p14="http://schemas.microsoft.com/office/powerpoint/2010/main" val="3532317466"/>
              </p:ext>
            </p:extLst>
          </p:nvPr>
        </p:nvGraphicFramePr>
        <p:xfrm>
          <a:off x="1651000" y="4632960"/>
          <a:ext cx="8128000" cy="182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a:extLst>
              <a:ext uri="{FF2B5EF4-FFF2-40B4-BE49-F238E27FC236}">
                <a16:creationId xmlns:a16="http://schemas.microsoft.com/office/drawing/2014/main" id="{6338F402-C8DD-1D19-9F74-A5107140E410}"/>
              </a:ext>
            </a:extLst>
          </p:cNvPr>
          <p:cNvGrpSpPr/>
          <p:nvPr/>
        </p:nvGrpSpPr>
        <p:grpSpPr>
          <a:xfrm>
            <a:off x="10024785" y="5327297"/>
            <a:ext cx="2246550" cy="208535"/>
            <a:chOff x="5651430" y="251256"/>
            <a:chExt cx="2246550" cy="208535"/>
          </a:xfrm>
        </p:grpSpPr>
        <p:sp>
          <p:nvSpPr>
            <p:cNvPr id="5" name="Rectangle 4">
              <a:extLst>
                <a:ext uri="{FF2B5EF4-FFF2-40B4-BE49-F238E27FC236}">
                  <a16:creationId xmlns:a16="http://schemas.microsoft.com/office/drawing/2014/main" id="{7AAFB590-86CC-4989-FA76-FBAEBECFDC55}"/>
                </a:ext>
              </a:extLst>
            </p:cNvPr>
            <p:cNvSpPr/>
            <p:nvPr/>
          </p:nvSpPr>
          <p:spPr>
            <a:xfrm>
              <a:off x="5651430" y="251256"/>
              <a:ext cx="2246550" cy="20853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6" name="TextBox 5">
              <a:extLst>
                <a:ext uri="{FF2B5EF4-FFF2-40B4-BE49-F238E27FC236}">
                  <a16:creationId xmlns:a16="http://schemas.microsoft.com/office/drawing/2014/main" id="{ECB5E8B3-5E6D-8B31-97D7-C566BB7953C8}"/>
                </a:ext>
              </a:extLst>
            </p:cNvPr>
            <p:cNvSpPr txBox="1"/>
            <p:nvPr/>
          </p:nvSpPr>
          <p:spPr>
            <a:xfrm>
              <a:off x="5651430" y="251256"/>
              <a:ext cx="2246550" cy="20853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en-US" sz="1400" kern="1200" dirty="0"/>
                <a:t>$8</a:t>
              </a:r>
              <a:r>
                <a:rPr lang="en-US" sz="1400" dirty="0"/>
                <a:t>,251,342</a:t>
              </a:r>
              <a:endParaRPr lang="en-US" sz="1400" kern="1200" dirty="0"/>
            </a:p>
          </p:txBody>
        </p:sp>
      </p:grpSp>
      <p:grpSp>
        <p:nvGrpSpPr>
          <p:cNvPr id="8" name="Group 7">
            <a:extLst>
              <a:ext uri="{FF2B5EF4-FFF2-40B4-BE49-F238E27FC236}">
                <a16:creationId xmlns:a16="http://schemas.microsoft.com/office/drawing/2014/main" id="{8F8B755B-C304-BB60-C05C-53C4E19E26C8}"/>
              </a:ext>
            </a:extLst>
          </p:cNvPr>
          <p:cNvGrpSpPr/>
          <p:nvPr/>
        </p:nvGrpSpPr>
        <p:grpSpPr>
          <a:xfrm>
            <a:off x="10024785" y="5535832"/>
            <a:ext cx="2246550" cy="403168"/>
            <a:chOff x="5651430" y="459792"/>
            <a:chExt cx="2246550" cy="403168"/>
          </a:xfrm>
        </p:grpSpPr>
        <p:sp>
          <p:nvSpPr>
            <p:cNvPr id="10" name="Rectangle 9">
              <a:extLst>
                <a:ext uri="{FF2B5EF4-FFF2-40B4-BE49-F238E27FC236}">
                  <a16:creationId xmlns:a16="http://schemas.microsoft.com/office/drawing/2014/main" id="{28F64317-CA44-7412-5765-9D81E0D7AFF4}"/>
                </a:ext>
              </a:extLst>
            </p:cNvPr>
            <p:cNvSpPr/>
            <p:nvPr/>
          </p:nvSpPr>
          <p:spPr>
            <a:xfrm>
              <a:off x="5651430" y="459792"/>
              <a:ext cx="2246550" cy="40316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1" name="TextBox 10">
              <a:extLst>
                <a:ext uri="{FF2B5EF4-FFF2-40B4-BE49-F238E27FC236}">
                  <a16:creationId xmlns:a16="http://schemas.microsoft.com/office/drawing/2014/main" id="{8508FC8C-FFBA-8E9F-9305-EE13A8026E82}"/>
                </a:ext>
              </a:extLst>
            </p:cNvPr>
            <p:cNvSpPr txBox="1"/>
            <p:nvPr/>
          </p:nvSpPr>
          <p:spPr>
            <a:xfrm>
              <a:off x="5651430" y="459792"/>
              <a:ext cx="2246550" cy="40316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100" kern="1200" dirty="0"/>
                <a:t>Total Cost</a:t>
              </a:r>
            </a:p>
          </p:txBody>
        </p:sp>
      </p:grpSp>
    </p:spTree>
    <p:extLst>
      <p:ext uri="{BB962C8B-B14F-4D97-AF65-F5344CB8AC3E}">
        <p14:creationId xmlns:p14="http://schemas.microsoft.com/office/powerpoint/2010/main" val="4206375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0377AF3B-19B0-5FE8-5459-2B1E34CD4A9F}"/>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8C0B9AE5-C2DE-4AB6-DB64-9E04D40E8C08}"/>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2ED22FD8-BF34-492A-3081-979D9C9A7021}"/>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King Avenue Bridge Replacement over Little Miami River</a:t>
            </a:r>
          </a:p>
        </p:txBody>
      </p:sp>
      <p:pic>
        <p:nvPicPr>
          <p:cNvPr id="11" name="Picture 10">
            <a:extLst>
              <a:ext uri="{FF2B5EF4-FFF2-40B4-BE49-F238E27FC236}">
                <a16:creationId xmlns:a16="http://schemas.microsoft.com/office/drawing/2014/main" id="{D41A593F-505D-76DC-BBA6-13308208F415}"/>
              </a:ext>
            </a:extLst>
          </p:cNvPr>
          <p:cNvPicPr>
            <a:picLocks noChangeAspect="1"/>
          </p:cNvPicPr>
          <p:nvPr/>
        </p:nvPicPr>
        <p:blipFill>
          <a:blip r:embed="rId2"/>
          <a:stretch>
            <a:fillRect/>
          </a:stretch>
        </p:blipFill>
        <p:spPr>
          <a:xfrm>
            <a:off x="11337131" y="33870"/>
            <a:ext cx="706270" cy="846660"/>
          </a:xfrm>
          <a:prstGeom prst="rect">
            <a:avLst/>
          </a:prstGeom>
        </p:spPr>
      </p:pic>
      <p:sp>
        <p:nvSpPr>
          <p:cNvPr id="2" name="Title 1">
            <a:extLst>
              <a:ext uri="{FF2B5EF4-FFF2-40B4-BE49-F238E27FC236}">
                <a16:creationId xmlns:a16="http://schemas.microsoft.com/office/drawing/2014/main" id="{E121152A-7FEB-6085-79FA-46E709F48AB3}"/>
              </a:ext>
            </a:extLst>
          </p:cNvPr>
          <p:cNvSpPr>
            <a:spLocks noGrp="1"/>
          </p:cNvSpPr>
          <p:nvPr>
            <p:ph type="title"/>
          </p:nvPr>
        </p:nvSpPr>
        <p:spPr>
          <a:xfrm>
            <a:off x="2481953" y="914400"/>
            <a:ext cx="7228092" cy="416757"/>
          </a:xfrm>
          <a:noFill/>
          <a:ln>
            <a:noFill/>
          </a:ln>
        </p:spPr>
        <p:txBody>
          <a:bodyPr>
            <a:noAutofit/>
          </a:bodyPr>
          <a:lstStyle/>
          <a:p>
            <a:pPr algn="ctr"/>
            <a:r>
              <a:rPr lang="en-US" sz="2000" dirty="0">
                <a:solidFill>
                  <a:srgbClr val="223C87"/>
                </a:solidFill>
              </a:rPr>
              <a:t>Congressional Directed Spending (CDS)</a:t>
            </a:r>
          </a:p>
        </p:txBody>
      </p:sp>
      <p:sp>
        <p:nvSpPr>
          <p:cNvPr id="4" name="TextBox 3">
            <a:extLst>
              <a:ext uri="{FF2B5EF4-FFF2-40B4-BE49-F238E27FC236}">
                <a16:creationId xmlns:a16="http://schemas.microsoft.com/office/drawing/2014/main" id="{D788150B-C6B5-18F8-F163-69EB8A22D8E4}"/>
              </a:ext>
            </a:extLst>
          </p:cNvPr>
          <p:cNvSpPr txBox="1"/>
          <p:nvPr/>
        </p:nvSpPr>
        <p:spPr>
          <a:xfrm>
            <a:off x="0" y="1311433"/>
            <a:ext cx="12191999" cy="2431435"/>
          </a:xfrm>
          <a:prstGeom prst="rect">
            <a:avLst/>
          </a:prstGeom>
          <a:noFill/>
        </p:spPr>
        <p:txBody>
          <a:bodyPr wrap="square" numCol="2" rtlCol="0">
            <a:spAutoFit/>
          </a:bodyPr>
          <a:lstStyle/>
          <a:p>
            <a:pPr marL="285750" indent="-285750">
              <a:buFont typeface="Arial" panose="020B0604020202020204" pitchFamily="34" charset="0"/>
              <a:buChar char="•"/>
            </a:pPr>
            <a:r>
              <a:rPr lang="en-US" sz="1600" dirty="0">
                <a:solidFill>
                  <a:srgbClr val="223C87"/>
                </a:solidFill>
              </a:rPr>
              <a:t>WCEO was contacted for interest in transportation construction funding by Steve Chabot’s Office</a:t>
            </a:r>
          </a:p>
          <a:p>
            <a:pPr marL="285750" indent="-285750">
              <a:buFont typeface="Arial" panose="020B0604020202020204" pitchFamily="34" charset="0"/>
              <a:buChar char="•"/>
            </a:pPr>
            <a:endParaRPr lang="en-US" sz="1000" dirty="0">
              <a:solidFill>
                <a:srgbClr val="223C87"/>
              </a:solidFill>
            </a:endParaRPr>
          </a:p>
          <a:p>
            <a:pPr marL="285750" indent="-285750">
              <a:buFont typeface="Arial" panose="020B0604020202020204" pitchFamily="34" charset="0"/>
              <a:buChar char="•"/>
            </a:pPr>
            <a:r>
              <a:rPr lang="en-US" sz="1600" dirty="0">
                <a:solidFill>
                  <a:srgbClr val="223C87"/>
                </a:solidFill>
              </a:rPr>
              <a:t>Staff member followed up with us and provided funding details</a:t>
            </a:r>
          </a:p>
          <a:p>
            <a:pPr marL="285750" indent="-285750">
              <a:buFont typeface="Arial" panose="020B0604020202020204" pitchFamily="34" charset="0"/>
              <a:buChar char="•"/>
            </a:pPr>
            <a:endParaRPr lang="en-US" sz="1000" dirty="0">
              <a:solidFill>
                <a:srgbClr val="223C87"/>
              </a:solidFill>
            </a:endParaRPr>
          </a:p>
          <a:p>
            <a:pPr marL="285750" indent="-285750">
              <a:buFont typeface="Arial" panose="020B0604020202020204" pitchFamily="34" charset="0"/>
              <a:buChar char="•"/>
            </a:pPr>
            <a:r>
              <a:rPr lang="en-US" sz="1600" dirty="0">
                <a:solidFill>
                  <a:srgbClr val="223C87"/>
                </a:solidFill>
              </a:rPr>
              <a:t>Application was simple and straightforward</a:t>
            </a:r>
          </a:p>
          <a:p>
            <a:pPr marL="285750" indent="-285750">
              <a:buFont typeface="Arial" panose="020B0604020202020204" pitchFamily="34" charset="0"/>
              <a:buChar char="•"/>
            </a:pPr>
            <a:endParaRPr lang="en-US" sz="1200" dirty="0">
              <a:solidFill>
                <a:srgbClr val="223C87"/>
              </a:solidFill>
            </a:endParaRPr>
          </a:p>
          <a:p>
            <a:pPr marL="285750" indent="-285750">
              <a:buFont typeface="Arial" panose="020B0604020202020204" pitchFamily="34" charset="0"/>
              <a:buChar char="•"/>
            </a:pPr>
            <a:r>
              <a:rPr lang="en-US" sz="1600" dirty="0">
                <a:solidFill>
                  <a:srgbClr val="223C87"/>
                </a:solidFill>
              </a:rPr>
              <a:t>Several members from Chabot’s staff came to Warren County for a project site visit and interview</a:t>
            </a:r>
          </a:p>
          <a:p>
            <a:endParaRPr lang="en-US" sz="1200" dirty="0">
              <a:solidFill>
                <a:srgbClr val="223C87"/>
              </a:solidFill>
            </a:endParaRPr>
          </a:p>
          <a:p>
            <a:endParaRPr lang="en-US" sz="1200" dirty="0">
              <a:solidFill>
                <a:srgbClr val="223C87"/>
              </a:solidFill>
            </a:endParaRPr>
          </a:p>
          <a:p>
            <a:pPr marL="285750" indent="-285750">
              <a:buFont typeface="Arial" panose="020B0604020202020204" pitchFamily="34" charset="0"/>
              <a:buChar char="•"/>
            </a:pPr>
            <a:r>
              <a:rPr lang="en-US" sz="1600" dirty="0">
                <a:solidFill>
                  <a:srgbClr val="223C87"/>
                </a:solidFill>
              </a:rPr>
              <a:t>About a year after the application was submitted our project was awarded $3M</a:t>
            </a:r>
          </a:p>
          <a:p>
            <a:pPr marL="285750" indent="-285750">
              <a:buFont typeface="Arial" panose="020B0604020202020204" pitchFamily="34" charset="0"/>
              <a:buChar char="•"/>
            </a:pPr>
            <a:endParaRPr lang="en-US" sz="1000" dirty="0">
              <a:solidFill>
                <a:srgbClr val="223C87"/>
              </a:solidFill>
            </a:endParaRPr>
          </a:p>
          <a:p>
            <a:pPr marL="285750" indent="-285750">
              <a:buFont typeface="Arial" panose="020B0604020202020204" pitchFamily="34" charset="0"/>
              <a:buChar char="•"/>
            </a:pPr>
            <a:r>
              <a:rPr lang="en-US" sz="1600" dirty="0">
                <a:solidFill>
                  <a:srgbClr val="223C87"/>
                </a:solidFill>
              </a:rPr>
              <a:t>Thankfully, we still had enough construction left to fully use the maximum $3M award</a:t>
            </a:r>
          </a:p>
          <a:p>
            <a:pPr marL="285750" indent="-285750">
              <a:buFont typeface="Arial" panose="020B0604020202020204" pitchFamily="34" charset="0"/>
              <a:buChar char="•"/>
            </a:pPr>
            <a:endParaRPr lang="en-US" sz="1000" dirty="0">
              <a:solidFill>
                <a:srgbClr val="223C87"/>
              </a:solidFill>
            </a:endParaRPr>
          </a:p>
          <a:p>
            <a:pPr marL="285750" indent="-285750">
              <a:buFont typeface="Arial" panose="020B0604020202020204" pitchFamily="34" charset="0"/>
              <a:buChar char="•"/>
            </a:pPr>
            <a:r>
              <a:rPr lang="en-US" sz="1600" dirty="0">
                <a:solidFill>
                  <a:srgbClr val="223C87"/>
                </a:solidFill>
              </a:rPr>
              <a:t>No real suggestions with his type of funding other than reaching out to your local representatives and ODOT Districts on an annual basis</a:t>
            </a:r>
          </a:p>
        </p:txBody>
      </p:sp>
      <p:pic>
        <p:nvPicPr>
          <p:cNvPr id="6" name="Content Placeholder 4" descr="A bridge over a river&#10;&#10;Description automatically generated">
            <a:extLst>
              <a:ext uri="{FF2B5EF4-FFF2-40B4-BE49-F238E27FC236}">
                <a16:creationId xmlns:a16="http://schemas.microsoft.com/office/drawing/2014/main" id="{7EE6E883-DB85-35B2-BEE6-69367DFB78D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8124" y="3429000"/>
            <a:ext cx="3962400" cy="2971800"/>
          </a:xfrm>
          <a:ln>
            <a:noFill/>
          </a:ln>
        </p:spPr>
      </p:pic>
      <p:pic>
        <p:nvPicPr>
          <p:cNvPr id="9" name="Picture 8">
            <a:extLst>
              <a:ext uri="{FF2B5EF4-FFF2-40B4-BE49-F238E27FC236}">
                <a16:creationId xmlns:a16="http://schemas.microsoft.com/office/drawing/2014/main" id="{15C4EB49-97A2-13A3-8DF7-5F7821595E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4919" y="3429000"/>
            <a:ext cx="7458957" cy="2971800"/>
          </a:xfrm>
          <a:prstGeom prst="rect">
            <a:avLst/>
          </a:prstGeom>
        </p:spPr>
      </p:pic>
    </p:spTree>
    <p:extLst>
      <p:ext uri="{BB962C8B-B14F-4D97-AF65-F5344CB8AC3E}">
        <p14:creationId xmlns:p14="http://schemas.microsoft.com/office/powerpoint/2010/main" val="292684199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F2D90063-228D-C055-57E4-9DEE9867B685}"/>
            </a:ext>
          </a:extLst>
        </p:cNvPr>
        <p:cNvGrpSpPr/>
        <p:nvPr/>
      </p:nvGrpSpPr>
      <p:grpSpPr>
        <a:xfrm>
          <a:off x="0" y="0"/>
          <a:ext cx="0" cy="0"/>
          <a:chOff x="0" y="0"/>
          <a:chExt cx="0" cy="0"/>
        </a:xfrm>
      </p:grpSpPr>
      <p:sp>
        <p:nvSpPr>
          <p:cNvPr id="60" name="Rectangle 59">
            <a:extLst>
              <a:ext uri="{FF2B5EF4-FFF2-40B4-BE49-F238E27FC236}">
                <a16:creationId xmlns:a16="http://schemas.microsoft.com/office/drawing/2014/main" id="{1583BE7E-E145-E387-D07D-FEB8178B643A}"/>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err="1">
                <a:solidFill>
                  <a:srgbClr val="DFDFDF"/>
                </a:solidFill>
              </a:rPr>
              <a:t>Gaysport</a:t>
            </a:r>
            <a:r>
              <a:rPr lang="en-US" sz="3200" b="1" dirty="0">
                <a:solidFill>
                  <a:srgbClr val="DFDFDF"/>
                </a:solidFill>
              </a:rPr>
              <a:t> Bridge Replacement Project</a:t>
            </a:r>
            <a:endParaRPr lang="en-US" sz="3200" dirty="0">
              <a:solidFill>
                <a:srgbClr val="DFDFDF"/>
              </a:solidFill>
            </a:endParaRPr>
          </a:p>
        </p:txBody>
      </p:sp>
      <p:sp>
        <p:nvSpPr>
          <p:cNvPr id="7" name="Rectangle 6">
            <a:extLst>
              <a:ext uri="{FF2B5EF4-FFF2-40B4-BE49-F238E27FC236}">
                <a16:creationId xmlns:a16="http://schemas.microsoft.com/office/drawing/2014/main" id="{FEB8FB04-6C91-9914-1EB8-98A5DDE6B58C}"/>
              </a:ext>
            </a:extLst>
          </p:cNvPr>
          <p:cNvSpPr/>
          <p:nvPr/>
        </p:nvSpPr>
        <p:spPr>
          <a:xfrm>
            <a:off x="-1"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11, 2026</a:t>
            </a:r>
          </a:p>
        </p:txBody>
      </p:sp>
      <p:pic>
        <p:nvPicPr>
          <p:cNvPr id="9" name="Picture 8">
            <a:extLst>
              <a:ext uri="{FF2B5EF4-FFF2-40B4-BE49-F238E27FC236}">
                <a16:creationId xmlns:a16="http://schemas.microsoft.com/office/drawing/2014/main" id="{8808476B-4A75-9617-7C8B-A6A280BAA2DF}"/>
              </a:ext>
            </a:extLst>
          </p:cNvPr>
          <p:cNvPicPr>
            <a:picLocks noChangeAspect="1"/>
          </p:cNvPicPr>
          <p:nvPr/>
        </p:nvPicPr>
        <p:blipFill>
          <a:blip r:embed="rId2">
            <a:lum bright="70000" contrast="-70000"/>
          </a:blip>
          <a:stretch>
            <a:fillRect/>
          </a:stretch>
        </p:blipFill>
        <p:spPr>
          <a:xfrm>
            <a:off x="10379323" y="114300"/>
            <a:ext cx="1580643" cy="685800"/>
          </a:xfrm>
          <a:prstGeom prst="rect">
            <a:avLst/>
          </a:prstGeom>
        </p:spPr>
      </p:pic>
      <p:pic>
        <p:nvPicPr>
          <p:cNvPr id="4" name="Picture 3">
            <a:extLst>
              <a:ext uri="{FF2B5EF4-FFF2-40B4-BE49-F238E27FC236}">
                <a16:creationId xmlns:a16="http://schemas.microsoft.com/office/drawing/2014/main" id="{D6089FA7-0D18-5174-7EFE-028DDFD3EA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96996"/>
            <a:ext cx="12192000" cy="5509551"/>
          </a:xfrm>
          <a:prstGeom prst="rect">
            <a:avLst/>
          </a:prstGeom>
        </p:spPr>
      </p:pic>
    </p:spTree>
    <p:extLst>
      <p:ext uri="{BB962C8B-B14F-4D97-AF65-F5344CB8AC3E}">
        <p14:creationId xmlns:p14="http://schemas.microsoft.com/office/powerpoint/2010/main" val="10143378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3331A55B-67EE-CCDA-B78E-2F13DDD6DDE1}"/>
            </a:ext>
          </a:extLst>
        </p:cNvPr>
        <p:cNvGrpSpPr/>
        <p:nvPr/>
      </p:nvGrpSpPr>
      <p:grpSpPr>
        <a:xfrm>
          <a:off x="0" y="0"/>
          <a:ext cx="0" cy="0"/>
          <a:chOff x="0" y="0"/>
          <a:chExt cx="0" cy="0"/>
        </a:xfrm>
      </p:grpSpPr>
      <p:sp>
        <p:nvSpPr>
          <p:cNvPr id="60" name="Rectangle 59">
            <a:extLst>
              <a:ext uri="{FF2B5EF4-FFF2-40B4-BE49-F238E27FC236}">
                <a16:creationId xmlns:a16="http://schemas.microsoft.com/office/drawing/2014/main" id="{57171BA0-4BB9-DDFA-3019-B6347C6A262E}"/>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err="1">
                <a:solidFill>
                  <a:srgbClr val="DFDFDF"/>
                </a:solidFill>
              </a:rPr>
              <a:t>Gaysport</a:t>
            </a:r>
            <a:r>
              <a:rPr lang="en-US" sz="3200" b="1" dirty="0">
                <a:solidFill>
                  <a:srgbClr val="DFDFDF"/>
                </a:solidFill>
              </a:rPr>
              <a:t> Bridge Replacement Project</a:t>
            </a:r>
            <a:endParaRPr lang="en-US" sz="3200" dirty="0">
              <a:solidFill>
                <a:srgbClr val="DFDFDF"/>
              </a:solidFill>
            </a:endParaRPr>
          </a:p>
        </p:txBody>
      </p:sp>
      <p:sp>
        <p:nvSpPr>
          <p:cNvPr id="7" name="Rectangle 6">
            <a:extLst>
              <a:ext uri="{FF2B5EF4-FFF2-40B4-BE49-F238E27FC236}">
                <a16:creationId xmlns:a16="http://schemas.microsoft.com/office/drawing/2014/main" id="{1AFCAEFE-A8AA-9587-0F5B-01E42591532A}"/>
              </a:ext>
            </a:extLst>
          </p:cNvPr>
          <p:cNvSpPr/>
          <p:nvPr/>
        </p:nvSpPr>
        <p:spPr>
          <a:xfrm>
            <a:off x="-1"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pic>
        <p:nvPicPr>
          <p:cNvPr id="9" name="Picture 8">
            <a:extLst>
              <a:ext uri="{FF2B5EF4-FFF2-40B4-BE49-F238E27FC236}">
                <a16:creationId xmlns:a16="http://schemas.microsoft.com/office/drawing/2014/main" id="{09CE76AA-4C6F-89AB-D14E-63FC364CB060}"/>
              </a:ext>
            </a:extLst>
          </p:cNvPr>
          <p:cNvPicPr>
            <a:picLocks noChangeAspect="1"/>
          </p:cNvPicPr>
          <p:nvPr/>
        </p:nvPicPr>
        <p:blipFill>
          <a:blip r:embed="rId2">
            <a:lum bright="70000" contrast="-70000"/>
          </a:blip>
          <a:stretch>
            <a:fillRect/>
          </a:stretch>
        </p:blipFill>
        <p:spPr>
          <a:xfrm>
            <a:off x="10379323" y="114300"/>
            <a:ext cx="1580643" cy="685800"/>
          </a:xfrm>
          <a:prstGeom prst="rect">
            <a:avLst/>
          </a:prstGeom>
        </p:spPr>
      </p:pic>
      <p:sp>
        <p:nvSpPr>
          <p:cNvPr id="12" name="Title 1">
            <a:extLst>
              <a:ext uri="{FF2B5EF4-FFF2-40B4-BE49-F238E27FC236}">
                <a16:creationId xmlns:a16="http://schemas.microsoft.com/office/drawing/2014/main" id="{F19F7864-E40F-A80A-AFA8-AD862EB0BBB0}"/>
              </a:ext>
            </a:extLst>
          </p:cNvPr>
          <p:cNvSpPr txBox="1">
            <a:spLocks/>
          </p:cNvSpPr>
          <p:nvPr/>
        </p:nvSpPr>
        <p:spPr>
          <a:xfrm>
            <a:off x="7726294" y="1868941"/>
            <a:ext cx="4465706" cy="976862"/>
          </a:xfrm>
          <a:prstGeom prst="rect">
            <a:avLst/>
          </a:prstGeom>
        </p:spPr>
        <p:txBody>
          <a:bodyPr vert="horz" lIns="22860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dirty="0">
                <a:solidFill>
                  <a:srgbClr val="223C87"/>
                </a:solidFill>
              </a:rPr>
              <a:t>2024 Historic Bridge Preservation</a:t>
            </a:r>
          </a:p>
          <a:p>
            <a:pPr algn="ctr"/>
            <a:r>
              <a:rPr lang="en-US" sz="2000" b="1" dirty="0">
                <a:solidFill>
                  <a:srgbClr val="223C87"/>
                </a:solidFill>
              </a:rPr>
              <a:t>Sustainable Design Award </a:t>
            </a:r>
            <a:endParaRPr lang="en-US" sz="2000" dirty="0">
              <a:solidFill>
                <a:srgbClr val="223C87"/>
              </a:solidFill>
            </a:endParaRPr>
          </a:p>
        </p:txBody>
      </p:sp>
      <p:pic>
        <p:nvPicPr>
          <p:cNvPr id="5" name="Picture 4">
            <a:extLst>
              <a:ext uri="{FF2B5EF4-FFF2-40B4-BE49-F238E27FC236}">
                <a16:creationId xmlns:a16="http://schemas.microsoft.com/office/drawing/2014/main" id="{39B2896B-86F3-B2AA-D144-609871CF7885}"/>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5000"/>
                    </a14:imgEffect>
                  </a14:imgLayer>
                </a14:imgProps>
              </a:ext>
              <a:ext uri="{28A0092B-C50C-407E-A947-70E740481C1C}">
                <a14:useLocalDpi xmlns:a14="http://schemas.microsoft.com/office/drawing/2010/main" val="0"/>
              </a:ext>
            </a:extLst>
          </a:blip>
          <a:stretch>
            <a:fillRect/>
          </a:stretch>
        </p:blipFill>
        <p:spPr>
          <a:xfrm>
            <a:off x="7726294" y="3005823"/>
            <a:ext cx="4465706" cy="3074936"/>
          </a:xfrm>
          <a:prstGeom prst="rect">
            <a:avLst/>
          </a:prstGeom>
        </p:spPr>
      </p:pic>
      <p:pic>
        <p:nvPicPr>
          <p:cNvPr id="10" name="Picture 9">
            <a:extLst>
              <a:ext uri="{FF2B5EF4-FFF2-40B4-BE49-F238E27FC236}">
                <a16:creationId xmlns:a16="http://schemas.microsoft.com/office/drawing/2014/main" id="{110DE7D8-E4F9-5F12-4F89-FF42F590FD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234440"/>
            <a:ext cx="7512463" cy="4846319"/>
          </a:xfrm>
          <a:prstGeom prst="rect">
            <a:avLst/>
          </a:prstGeom>
        </p:spPr>
      </p:pic>
    </p:spTree>
    <p:extLst>
      <p:ext uri="{BB962C8B-B14F-4D97-AF65-F5344CB8AC3E}">
        <p14:creationId xmlns:p14="http://schemas.microsoft.com/office/powerpoint/2010/main" val="11273624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F040B713-6C3C-C1F1-7028-09866FD7E7BC}"/>
            </a:ext>
          </a:extLst>
        </p:cNvPr>
        <p:cNvGrpSpPr/>
        <p:nvPr/>
      </p:nvGrpSpPr>
      <p:grpSpPr>
        <a:xfrm>
          <a:off x="0" y="0"/>
          <a:ext cx="0" cy="0"/>
          <a:chOff x="0" y="0"/>
          <a:chExt cx="0" cy="0"/>
        </a:xfrm>
      </p:grpSpPr>
      <p:sp>
        <p:nvSpPr>
          <p:cNvPr id="60" name="Rectangle 59">
            <a:extLst>
              <a:ext uri="{FF2B5EF4-FFF2-40B4-BE49-F238E27FC236}">
                <a16:creationId xmlns:a16="http://schemas.microsoft.com/office/drawing/2014/main" id="{8A0AC56D-2E00-9E41-2687-E2D271D4C71B}"/>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Thompson Road Bridge Replacement</a:t>
            </a:r>
            <a:endParaRPr lang="en-US" sz="3200" dirty="0">
              <a:solidFill>
                <a:srgbClr val="DFDFDF"/>
              </a:solidFill>
            </a:endParaRPr>
          </a:p>
        </p:txBody>
      </p:sp>
      <p:sp>
        <p:nvSpPr>
          <p:cNvPr id="7" name="Rectangle 6">
            <a:extLst>
              <a:ext uri="{FF2B5EF4-FFF2-40B4-BE49-F238E27FC236}">
                <a16:creationId xmlns:a16="http://schemas.microsoft.com/office/drawing/2014/main" id="{27093DC4-1838-00AE-421F-857B95758835}"/>
              </a:ext>
            </a:extLst>
          </p:cNvPr>
          <p:cNvSpPr/>
          <p:nvPr/>
        </p:nvSpPr>
        <p:spPr>
          <a:xfrm>
            <a:off x="-1"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pic>
        <p:nvPicPr>
          <p:cNvPr id="9" name="Picture 8">
            <a:extLst>
              <a:ext uri="{FF2B5EF4-FFF2-40B4-BE49-F238E27FC236}">
                <a16:creationId xmlns:a16="http://schemas.microsoft.com/office/drawing/2014/main" id="{E143C53A-78C3-2B36-34E9-B62730F42520}"/>
              </a:ext>
            </a:extLst>
          </p:cNvPr>
          <p:cNvPicPr>
            <a:picLocks noChangeAspect="1"/>
          </p:cNvPicPr>
          <p:nvPr/>
        </p:nvPicPr>
        <p:blipFill>
          <a:blip r:embed="rId2">
            <a:lum bright="70000" contrast="-70000"/>
          </a:blip>
          <a:stretch>
            <a:fillRect/>
          </a:stretch>
        </p:blipFill>
        <p:spPr>
          <a:xfrm>
            <a:off x="10379323" y="114300"/>
            <a:ext cx="1580643" cy="685800"/>
          </a:xfrm>
          <a:prstGeom prst="rect">
            <a:avLst/>
          </a:prstGeom>
        </p:spPr>
      </p:pic>
      <p:sp>
        <p:nvSpPr>
          <p:cNvPr id="3" name="TextBox 2">
            <a:extLst>
              <a:ext uri="{FF2B5EF4-FFF2-40B4-BE49-F238E27FC236}">
                <a16:creationId xmlns:a16="http://schemas.microsoft.com/office/drawing/2014/main" id="{658D0809-AB2E-8421-855C-F4119D5F0D28}"/>
              </a:ext>
            </a:extLst>
          </p:cNvPr>
          <p:cNvSpPr txBox="1"/>
          <p:nvPr/>
        </p:nvSpPr>
        <p:spPr>
          <a:xfrm>
            <a:off x="1588098" y="5237946"/>
            <a:ext cx="2255362" cy="677108"/>
          </a:xfrm>
          <a:prstGeom prst="rect">
            <a:avLst/>
          </a:prstGeom>
          <a:noFill/>
        </p:spPr>
        <p:txBody>
          <a:bodyPr wrap="none" rtlCol="0">
            <a:spAutoFit/>
          </a:bodyPr>
          <a:lstStyle/>
          <a:p>
            <a:pPr algn="ctr"/>
            <a:r>
              <a:rPr lang="en-US" sz="2000" b="1" dirty="0">
                <a:solidFill>
                  <a:srgbClr val="223C87"/>
                </a:solidFill>
              </a:rPr>
              <a:t>OLD BRIDGE </a:t>
            </a:r>
          </a:p>
          <a:p>
            <a:pPr algn="ctr"/>
            <a:r>
              <a:rPr lang="en-US" dirty="0">
                <a:solidFill>
                  <a:srgbClr val="223C87"/>
                </a:solidFill>
              </a:rPr>
              <a:t>1 SPAN - 56 FT LONG</a:t>
            </a:r>
          </a:p>
        </p:txBody>
      </p:sp>
      <p:sp>
        <p:nvSpPr>
          <p:cNvPr id="6" name="TextBox 5">
            <a:extLst>
              <a:ext uri="{FF2B5EF4-FFF2-40B4-BE49-F238E27FC236}">
                <a16:creationId xmlns:a16="http://schemas.microsoft.com/office/drawing/2014/main" id="{22FC31F3-4D98-9A2E-8F79-7492054E5501}"/>
              </a:ext>
            </a:extLst>
          </p:cNvPr>
          <p:cNvSpPr txBox="1"/>
          <p:nvPr/>
        </p:nvSpPr>
        <p:spPr>
          <a:xfrm>
            <a:off x="8231842" y="1261646"/>
            <a:ext cx="2385205" cy="677108"/>
          </a:xfrm>
          <a:prstGeom prst="rect">
            <a:avLst/>
          </a:prstGeom>
          <a:noFill/>
        </p:spPr>
        <p:txBody>
          <a:bodyPr wrap="none" rtlCol="0">
            <a:spAutoFit/>
          </a:bodyPr>
          <a:lstStyle/>
          <a:p>
            <a:pPr algn="ctr"/>
            <a:r>
              <a:rPr lang="en-US" sz="2000" b="1" dirty="0">
                <a:solidFill>
                  <a:srgbClr val="223C87"/>
                </a:solidFill>
              </a:rPr>
              <a:t>NEW BRIDGE </a:t>
            </a:r>
          </a:p>
          <a:p>
            <a:pPr algn="ctr"/>
            <a:r>
              <a:rPr lang="en-US" dirty="0">
                <a:solidFill>
                  <a:srgbClr val="223C87"/>
                </a:solidFill>
              </a:rPr>
              <a:t>1 SPANS - 56 FT LONG</a:t>
            </a:r>
          </a:p>
        </p:txBody>
      </p:sp>
      <p:sp>
        <p:nvSpPr>
          <p:cNvPr id="11" name="Flowchart: Manual Input 18">
            <a:extLst>
              <a:ext uri="{FF2B5EF4-FFF2-40B4-BE49-F238E27FC236}">
                <a16:creationId xmlns:a16="http://schemas.microsoft.com/office/drawing/2014/main" id="{D777A35A-8678-D002-020F-DDA60243C336}"/>
              </a:ext>
            </a:extLst>
          </p:cNvPr>
          <p:cNvSpPr/>
          <p:nvPr/>
        </p:nvSpPr>
        <p:spPr>
          <a:xfrm rot="5400000">
            <a:off x="1257299" y="-342901"/>
            <a:ext cx="4114800" cy="6629400"/>
          </a:xfrm>
          <a:custGeom>
            <a:avLst/>
            <a:gdLst>
              <a:gd name="csX0" fmla="*/ 0 w 10000"/>
              <a:gd name="csY0" fmla="*/ 2000 h 10000"/>
              <a:gd name="csX1" fmla="*/ 10000 w 10000"/>
              <a:gd name="csY1" fmla="*/ 0 h 10000"/>
              <a:gd name="csX2" fmla="*/ 10000 w 10000"/>
              <a:gd name="csY2" fmla="*/ 10000 h 10000"/>
              <a:gd name="csX3" fmla="*/ 0 w 10000"/>
              <a:gd name="csY3" fmla="*/ 10000 h 10000"/>
              <a:gd name="csX4" fmla="*/ 0 w 10000"/>
              <a:gd name="csY4" fmla="*/ 2000 h 10000"/>
              <a:gd name="csX0" fmla="*/ 0 w 10000"/>
              <a:gd name="csY0" fmla="*/ 0 h 12024"/>
              <a:gd name="csX1" fmla="*/ 10000 w 10000"/>
              <a:gd name="csY1" fmla="*/ 2024 h 12024"/>
              <a:gd name="csX2" fmla="*/ 10000 w 10000"/>
              <a:gd name="csY2" fmla="*/ 12024 h 12024"/>
              <a:gd name="csX3" fmla="*/ 0 w 10000"/>
              <a:gd name="csY3" fmla="*/ 12024 h 12024"/>
              <a:gd name="csX4" fmla="*/ 0 w 10000"/>
              <a:gd name="csY4" fmla="*/ 0 h 12024"/>
            </a:gdLst>
            <a:ahLst/>
            <a:cxnLst>
              <a:cxn ang="0">
                <a:pos x="csX0" y="csY0"/>
              </a:cxn>
              <a:cxn ang="0">
                <a:pos x="csX1" y="csY1"/>
              </a:cxn>
              <a:cxn ang="0">
                <a:pos x="csX2" y="csY2"/>
              </a:cxn>
              <a:cxn ang="0">
                <a:pos x="csX3" y="csY3"/>
              </a:cxn>
              <a:cxn ang="0">
                <a:pos x="csX4" y="csY4"/>
              </a:cxn>
            </a:cxnLst>
            <a:rect l="l" t="t" r="r" b="b"/>
            <a:pathLst>
              <a:path w="10000" h="12024">
                <a:moveTo>
                  <a:pt x="0" y="0"/>
                </a:moveTo>
                <a:lnTo>
                  <a:pt x="10000" y="2024"/>
                </a:lnTo>
                <a:lnTo>
                  <a:pt x="10000" y="12024"/>
                </a:lnTo>
                <a:lnTo>
                  <a:pt x="0" y="12024"/>
                </a:lnTo>
                <a:lnTo>
                  <a:pt x="0" y="0"/>
                </a:lnTo>
                <a:close/>
              </a:path>
            </a:pathLst>
          </a:custGeom>
          <a:blipFill dpi="0" rotWithShape="0">
            <a:blip r:embed="rId3">
              <a:alphaModFix amt="90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Manual Input 18">
            <a:extLst>
              <a:ext uri="{FF2B5EF4-FFF2-40B4-BE49-F238E27FC236}">
                <a16:creationId xmlns:a16="http://schemas.microsoft.com/office/drawing/2014/main" id="{E57DB3DF-CD75-53B1-48AB-965600C1E974}"/>
              </a:ext>
            </a:extLst>
          </p:cNvPr>
          <p:cNvSpPr/>
          <p:nvPr/>
        </p:nvSpPr>
        <p:spPr>
          <a:xfrm rot="5400000" flipH="1" flipV="1">
            <a:off x="6819899" y="1028700"/>
            <a:ext cx="4114800" cy="6629400"/>
          </a:xfrm>
          <a:custGeom>
            <a:avLst/>
            <a:gdLst>
              <a:gd name="csX0" fmla="*/ 0 w 10000"/>
              <a:gd name="csY0" fmla="*/ 2000 h 10000"/>
              <a:gd name="csX1" fmla="*/ 10000 w 10000"/>
              <a:gd name="csY1" fmla="*/ 0 h 10000"/>
              <a:gd name="csX2" fmla="*/ 10000 w 10000"/>
              <a:gd name="csY2" fmla="*/ 10000 h 10000"/>
              <a:gd name="csX3" fmla="*/ 0 w 10000"/>
              <a:gd name="csY3" fmla="*/ 10000 h 10000"/>
              <a:gd name="csX4" fmla="*/ 0 w 10000"/>
              <a:gd name="csY4" fmla="*/ 2000 h 10000"/>
              <a:gd name="csX0" fmla="*/ 0 w 10000"/>
              <a:gd name="csY0" fmla="*/ 0 h 12024"/>
              <a:gd name="csX1" fmla="*/ 10000 w 10000"/>
              <a:gd name="csY1" fmla="*/ 2024 h 12024"/>
              <a:gd name="csX2" fmla="*/ 10000 w 10000"/>
              <a:gd name="csY2" fmla="*/ 12024 h 12024"/>
              <a:gd name="csX3" fmla="*/ 0 w 10000"/>
              <a:gd name="csY3" fmla="*/ 12024 h 12024"/>
              <a:gd name="csX4" fmla="*/ 0 w 10000"/>
              <a:gd name="csY4" fmla="*/ 0 h 12024"/>
            </a:gdLst>
            <a:ahLst/>
            <a:cxnLst>
              <a:cxn ang="0">
                <a:pos x="csX0" y="csY0"/>
              </a:cxn>
              <a:cxn ang="0">
                <a:pos x="csX1" y="csY1"/>
              </a:cxn>
              <a:cxn ang="0">
                <a:pos x="csX2" y="csY2"/>
              </a:cxn>
              <a:cxn ang="0">
                <a:pos x="csX3" y="csY3"/>
              </a:cxn>
              <a:cxn ang="0">
                <a:pos x="csX4" y="csY4"/>
              </a:cxn>
            </a:cxnLst>
            <a:rect l="l" t="t" r="r" b="b"/>
            <a:pathLst>
              <a:path w="10000" h="12024">
                <a:moveTo>
                  <a:pt x="0" y="0"/>
                </a:moveTo>
                <a:lnTo>
                  <a:pt x="10000" y="2024"/>
                </a:lnTo>
                <a:lnTo>
                  <a:pt x="10000" y="12024"/>
                </a:lnTo>
                <a:lnTo>
                  <a:pt x="0" y="12024"/>
                </a:lnTo>
                <a:lnTo>
                  <a:pt x="0" y="0"/>
                </a:lnTo>
                <a:close/>
              </a:path>
            </a:pathLst>
          </a:custGeom>
          <a:blipFill dpi="0" rotWithShape="0">
            <a:blip r:embed="rId4">
              <a:alphaModFix amt="90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71663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651150B7-9011-12CE-FCDC-E2CBD288E375}"/>
            </a:ext>
          </a:extLst>
        </p:cNvPr>
        <p:cNvGrpSpPr/>
        <p:nvPr/>
      </p:nvGrpSpPr>
      <p:grpSpPr>
        <a:xfrm>
          <a:off x="0" y="0"/>
          <a:ext cx="0" cy="0"/>
          <a:chOff x="0" y="0"/>
          <a:chExt cx="0" cy="0"/>
        </a:xfrm>
      </p:grpSpPr>
      <p:sp>
        <p:nvSpPr>
          <p:cNvPr id="60" name="Rectangle 59">
            <a:extLst>
              <a:ext uri="{FF2B5EF4-FFF2-40B4-BE49-F238E27FC236}">
                <a16:creationId xmlns:a16="http://schemas.microsoft.com/office/drawing/2014/main" id="{7BA1C05F-186D-BD7D-D581-CE759FCA560F}"/>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Thompson Road Bridge Replacement</a:t>
            </a:r>
            <a:endParaRPr lang="en-US" sz="3200" dirty="0">
              <a:solidFill>
                <a:srgbClr val="DFDFDF"/>
              </a:solidFill>
            </a:endParaRPr>
          </a:p>
        </p:txBody>
      </p:sp>
      <p:sp>
        <p:nvSpPr>
          <p:cNvPr id="7" name="Rectangle 6">
            <a:extLst>
              <a:ext uri="{FF2B5EF4-FFF2-40B4-BE49-F238E27FC236}">
                <a16:creationId xmlns:a16="http://schemas.microsoft.com/office/drawing/2014/main" id="{30C736CC-852C-3A6D-1522-8F381F8BC7A1}"/>
              </a:ext>
            </a:extLst>
          </p:cNvPr>
          <p:cNvSpPr/>
          <p:nvPr/>
        </p:nvSpPr>
        <p:spPr>
          <a:xfrm>
            <a:off x="-1"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pic>
        <p:nvPicPr>
          <p:cNvPr id="9" name="Picture 8">
            <a:extLst>
              <a:ext uri="{FF2B5EF4-FFF2-40B4-BE49-F238E27FC236}">
                <a16:creationId xmlns:a16="http://schemas.microsoft.com/office/drawing/2014/main" id="{0E8DDE30-E481-1509-8070-6C11C9C47FE9}"/>
              </a:ext>
            </a:extLst>
          </p:cNvPr>
          <p:cNvPicPr>
            <a:picLocks noChangeAspect="1"/>
          </p:cNvPicPr>
          <p:nvPr/>
        </p:nvPicPr>
        <p:blipFill>
          <a:blip r:embed="rId2">
            <a:lum bright="70000" contrast="-70000"/>
          </a:blip>
          <a:stretch>
            <a:fillRect/>
          </a:stretch>
        </p:blipFill>
        <p:spPr>
          <a:xfrm>
            <a:off x="10379323" y="114300"/>
            <a:ext cx="1580643" cy="685800"/>
          </a:xfrm>
          <a:prstGeom prst="rect">
            <a:avLst/>
          </a:prstGeom>
        </p:spPr>
      </p:pic>
      <p:graphicFrame>
        <p:nvGraphicFramePr>
          <p:cNvPr id="8" name="Table 7">
            <a:extLst>
              <a:ext uri="{FF2B5EF4-FFF2-40B4-BE49-F238E27FC236}">
                <a16:creationId xmlns:a16="http://schemas.microsoft.com/office/drawing/2014/main" id="{70509BAF-D5D4-536A-F9A3-00590A53061D}"/>
              </a:ext>
            </a:extLst>
          </p:cNvPr>
          <p:cNvGraphicFramePr>
            <a:graphicFrameLocks noGrp="1"/>
          </p:cNvGraphicFramePr>
          <p:nvPr>
            <p:extLst>
              <p:ext uri="{D42A27DB-BD31-4B8C-83A1-F6EECF244321}">
                <p14:modId xmlns:p14="http://schemas.microsoft.com/office/powerpoint/2010/main" val="3481820420"/>
              </p:ext>
            </p:extLst>
          </p:nvPr>
        </p:nvGraphicFramePr>
        <p:xfrm>
          <a:off x="690574" y="1867094"/>
          <a:ext cx="10810845" cy="2681852"/>
        </p:xfrm>
        <a:graphic>
          <a:graphicData uri="http://schemas.openxmlformats.org/drawingml/2006/table">
            <a:tbl>
              <a:tblPr>
                <a:tableStyleId>{69CF1AB2-1976-4502-BF36-3FF5EA218861}</a:tableStyleId>
              </a:tblPr>
              <a:tblGrid>
                <a:gridCol w="4974683">
                  <a:extLst>
                    <a:ext uri="{9D8B030D-6E8A-4147-A177-3AD203B41FA5}">
                      <a16:colId xmlns:a16="http://schemas.microsoft.com/office/drawing/2014/main" val="1281316401"/>
                    </a:ext>
                  </a:extLst>
                </a:gridCol>
                <a:gridCol w="791344">
                  <a:extLst>
                    <a:ext uri="{9D8B030D-6E8A-4147-A177-3AD203B41FA5}">
                      <a16:colId xmlns:a16="http://schemas.microsoft.com/office/drawing/2014/main" val="265652545"/>
                    </a:ext>
                  </a:extLst>
                </a:gridCol>
                <a:gridCol w="1088098">
                  <a:extLst>
                    <a:ext uri="{9D8B030D-6E8A-4147-A177-3AD203B41FA5}">
                      <a16:colId xmlns:a16="http://schemas.microsoft.com/office/drawing/2014/main" val="4232989575"/>
                    </a:ext>
                  </a:extLst>
                </a:gridCol>
                <a:gridCol w="989180">
                  <a:extLst>
                    <a:ext uri="{9D8B030D-6E8A-4147-A177-3AD203B41FA5}">
                      <a16:colId xmlns:a16="http://schemas.microsoft.com/office/drawing/2014/main" val="950241578"/>
                    </a:ext>
                  </a:extLst>
                </a:gridCol>
                <a:gridCol w="791344">
                  <a:extLst>
                    <a:ext uri="{9D8B030D-6E8A-4147-A177-3AD203B41FA5}">
                      <a16:colId xmlns:a16="http://schemas.microsoft.com/office/drawing/2014/main" val="2913946053"/>
                    </a:ext>
                  </a:extLst>
                </a:gridCol>
                <a:gridCol w="1088098">
                  <a:extLst>
                    <a:ext uri="{9D8B030D-6E8A-4147-A177-3AD203B41FA5}">
                      <a16:colId xmlns:a16="http://schemas.microsoft.com/office/drawing/2014/main" val="1891031913"/>
                    </a:ext>
                  </a:extLst>
                </a:gridCol>
                <a:gridCol w="1088098">
                  <a:extLst>
                    <a:ext uri="{9D8B030D-6E8A-4147-A177-3AD203B41FA5}">
                      <a16:colId xmlns:a16="http://schemas.microsoft.com/office/drawing/2014/main" val="1983420261"/>
                    </a:ext>
                  </a:extLst>
                </a:gridCol>
              </a:tblGrid>
              <a:tr h="487292">
                <a:tc>
                  <a:txBody>
                    <a:bodyPr/>
                    <a:lstStyle/>
                    <a:p>
                      <a:pPr algn="l" fontAlgn="b">
                        <a:buNone/>
                      </a:pPr>
                      <a:r>
                        <a:rPr lang="en-US" sz="1600" b="1" i="0" u="none" strike="noStrike" dirty="0">
                          <a:solidFill>
                            <a:srgbClr val="000000"/>
                          </a:solidFill>
                          <a:effectLst/>
                          <a:latin typeface="Calibri" panose="020F0502020204030204" pitchFamily="34" charset="0"/>
                        </a:rPr>
                        <a:t>Bid Price = $343,909</a:t>
                      </a:r>
                    </a:p>
                  </a:txBody>
                  <a:tcPr marL="7620" marR="7620" marT="7620" marB="0" anchor="ctr"/>
                </a:tc>
                <a:tc>
                  <a:txBody>
                    <a:bodyPr/>
                    <a:lstStyle/>
                    <a:p>
                      <a:pPr algn="ctr" fontAlgn="ctr">
                        <a:buNone/>
                      </a:pPr>
                      <a:r>
                        <a:rPr lang="en-US" sz="1400" b="1" u="none" strike="noStrike" dirty="0">
                          <a:effectLst/>
                        </a:rPr>
                        <a:t>OPWC Match</a:t>
                      </a:r>
                      <a:endParaRPr lang="en-US" sz="1400" b="1"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r>
                        <a:rPr lang="en-US" sz="1400" b="1" u="none" strike="noStrike" dirty="0">
                          <a:effectLst/>
                        </a:rPr>
                        <a:t>OPWC  Funds</a:t>
                      </a:r>
                      <a:endParaRPr lang="en-US" sz="1400" b="1"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r>
                        <a:rPr lang="en-US" sz="1400" b="1" u="none" strike="noStrike" dirty="0">
                          <a:effectLst/>
                        </a:rPr>
                        <a:t>Credit Bridge</a:t>
                      </a:r>
                      <a:endParaRPr lang="en-US" sz="1400" b="1"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r>
                        <a:rPr lang="en-US" sz="1400" b="1" u="none" strike="noStrike" dirty="0">
                          <a:effectLst/>
                        </a:rPr>
                        <a:t>Local Match</a:t>
                      </a:r>
                      <a:endParaRPr lang="en-US" sz="1400" b="1"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r>
                        <a:rPr lang="en-US" sz="1400" b="1" u="none" strike="noStrike" dirty="0">
                          <a:effectLst/>
                        </a:rPr>
                        <a:t>Local</a:t>
                      </a:r>
                    </a:p>
                    <a:p>
                      <a:pPr algn="ctr" fontAlgn="ctr">
                        <a:buNone/>
                      </a:pPr>
                      <a:r>
                        <a:rPr lang="en-US" sz="1400" b="1" u="none" strike="noStrike" dirty="0">
                          <a:effectLst/>
                        </a:rPr>
                        <a:t>Funds</a:t>
                      </a:r>
                      <a:endParaRPr lang="en-US" sz="1400" b="1"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r>
                        <a:rPr lang="en-US" sz="1400" b="1" u="none" strike="noStrike" dirty="0">
                          <a:effectLst/>
                        </a:rPr>
                        <a:t>Total</a:t>
                      </a:r>
                      <a:endParaRPr lang="en-US" sz="1400" b="1"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2131720506"/>
                  </a:ext>
                </a:extLst>
              </a:tr>
              <a:tr h="365760">
                <a:tc>
                  <a:txBody>
                    <a:bodyPr/>
                    <a:lstStyle/>
                    <a:p>
                      <a:pPr algn="l" fontAlgn="ctr">
                        <a:buNone/>
                      </a:pPr>
                      <a:r>
                        <a:rPr lang="en-US" sz="1400" u="none" strike="noStrike" dirty="0">
                          <a:effectLst/>
                        </a:rPr>
                        <a:t>Construction</a:t>
                      </a: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r>
                        <a:rPr lang="en-US" sz="1400" u="none" strike="noStrike" dirty="0">
                          <a:effectLst/>
                        </a:rPr>
                        <a:t>74%</a:t>
                      </a: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r>
                        <a:rPr lang="en-US" sz="1400" b="0" i="0" u="none" strike="noStrike" dirty="0">
                          <a:solidFill>
                            <a:srgbClr val="000000"/>
                          </a:solidFill>
                          <a:effectLst/>
                          <a:latin typeface="Aptos" panose="020B0004020202020204" pitchFamily="34" charset="0"/>
                        </a:rPr>
                        <a:t>$240,500</a:t>
                      </a:r>
                    </a:p>
                  </a:txBody>
                  <a:tcPr marL="7620" marR="7620" marT="7620" marB="0" anchor="ctr"/>
                </a:tc>
                <a:tc>
                  <a:txBody>
                    <a:bodyPr/>
                    <a:lstStyle/>
                    <a:p>
                      <a:pPr algn="ctr" fontAlgn="ctr">
                        <a:buNone/>
                      </a:pPr>
                      <a:r>
                        <a:rPr lang="en-US" sz="1400" u="none" strike="noStrike" dirty="0">
                          <a:effectLst/>
                        </a:rPr>
                        <a:t> </a:t>
                      </a: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r>
                        <a:rPr lang="en-US" sz="1400" u="none" strike="noStrike" dirty="0">
                          <a:effectLst/>
                        </a:rPr>
                        <a:t>26%</a:t>
                      </a: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r>
                        <a:rPr lang="en-US" sz="1400" u="none" strike="noStrike" dirty="0">
                          <a:effectLst/>
                        </a:rPr>
                        <a:t>$103,409 </a:t>
                      </a: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r>
                        <a:rPr lang="en-US" sz="1400" u="none" strike="noStrike" dirty="0">
                          <a:effectLst/>
                        </a:rPr>
                        <a:t>$343,909 </a:t>
                      </a:r>
                      <a:endParaRPr lang="en-US" sz="14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1485717340"/>
                  </a:ext>
                </a:extLst>
              </a:tr>
              <a:tr h="365760">
                <a:tc>
                  <a:txBody>
                    <a:bodyPr/>
                    <a:lstStyle/>
                    <a:p>
                      <a:pPr algn="l" fontAlgn="ctr">
                        <a:buNone/>
                      </a:pP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610936334"/>
                  </a:ext>
                </a:extLst>
              </a:tr>
              <a:tr h="365760">
                <a:tc>
                  <a:txBody>
                    <a:bodyPr/>
                    <a:lstStyle/>
                    <a:p>
                      <a:pPr algn="l" fontAlgn="b">
                        <a:buNone/>
                      </a:pPr>
                      <a:r>
                        <a:rPr lang="en-US" sz="1600" b="1" i="0" u="none" strike="noStrike" dirty="0">
                          <a:solidFill>
                            <a:srgbClr val="000000"/>
                          </a:solidFill>
                          <a:effectLst/>
                          <a:latin typeface="Calibri" panose="020F0502020204030204" pitchFamily="34" charset="0"/>
                        </a:rPr>
                        <a:t>Eligible Cost = $337,532</a:t>
                      </a:r>
                    </a:p>
                  </a:txBody>
                  <a:tcPr marL="7620" marR="7620" marT="7620" marB="0" anchor="ctr"/>
                </a:tc>
                <a:tc>
                  <a:txBody>
                    <a:bodyPr/>
                    <a:lstStyle/>
                    <a:p>
                      <a:pPr algn="ctr" fontAlgn="ctr">
                        <a:buNone/>
                      </a:pP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0" i="0" u="none" strike="noStrike">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637434711"/>
                  </a:ext>
                </a:extLst>
              </a:tr>
              <a:tr h="365760">
                <a:tc>
                  <a:txBody>
                    <a:bodyPr/>
                    <a:lstStyle/>
                    <a:p>
                      <a:pPr algn="l" fontAlgn="ctr">
                        <a:buNone/>
                      </a:pPr>
                      <a:r>
                        <a:rPr lang="en-US" sz="1400" u="none" strike="noStrike" dirty="0">
                          <a:effectLst/>
                        </a:rPr>
                        <a:t>Credit Amount Approved (80%)</a:t>
                      </a: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r>
                        <a:rPr lang="en-US" sz="1400" u="none" strike="noStrike" dirty="0">
                          <a:effectLst/>
                        </a:rPr>
                        <a:t>$270,025 </a:t>
                      </a: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1240659743"/>
                  </a:ext>
                </a:extLst>
              </a:tr>
              <a:tr h="365760">
                <a:tc>
                  <a:txBody>
                    <a:bodyPr/>
                    <a:lstStyle/>
                    <a:p>
                      <a:pPr algn="l" fontAlgn="ctr">
                        <a:buNone/>
                      </a:pP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696330875"/>
                  </a:ext>
                </a:extLst>
              </a:tr>
              <a:tr h="365760">
                <a:tc>
                  <a:txBody>
                    <a:bodyPr/>
                    <a:lstStyle/>
                    <a:p>
                      <a:pPr algn="l" fontAlgn="ctr">
                        <a:buNone/>
                      </a:pPr>
                      <a:r>
                        <a:rPr lang="en-US" sz="1400" b="1" i="0" u="none" strike="noStrike" dirty="0">
                          <a:solidFill>
                            <a:srgbClr val="000000"/>
                          </a:solidFill>
                          <a:effectLst/>
                          <a:latin typeface="Arial" panose="020B0604020202020204" pitchFamily="34" charset="0"/>
                        </a:rPr>
                        <a:t>Net Project Cost =  - $166,616</a:t>
                      </a:r>
                    </a:p>
                  </a:txBody>
                  <a:tcPr marL="7620" marR="7620" marT="7620" marB="0" anchor="ctr"/>
                </a:tc>
                <a:tc>
                  <a:txBody>
                    <a:bodyPr/>
                    <a:lstStyle/>
                    <a:p>
                      <a:pPr algn="ctr" fontAlgn="ctr">
                        <a:buNone/>
                      </a:pPr>
                      <a:r>
                        <a:rPr lang="en-US" sz="1400" b="1" u="none" strike="noStrike" dirty="0">
                          <a:effectLst/>
                        </a:rPr>
                        <a:t> </a:t>
                      </a:r>
                      <a:endParaRPr lang="en-US" sz="1400" b="1"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1"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1"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1"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1"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buNone/>
                      </a:pPr>
                      <a:endParaRPr lang="en-US" sz="1400" b="1"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2132573105"/>
                  </a:ext>
                </a:extLst>
              </a:tr>
            </a:tbl>
          </a:graphicData>
        </a:graphic>
      </p:graphicFrame>
    </p:spTree>
    <p:extLst>
      <p:ext uri="{BB962C8B-B14F-4D97-AF65-F5344CB8AC3E}">
        <p14:creationId xmlns:p14="http://schemas.microsoft.com/office/powerpoint/2010/main" val="39778417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152555"/>
        </a:solidFill>
        <a:effectLst/>
      </p:bgPr>
    </p:bg>
    <p:spTree>
      <p:nvGrpSpPr>
        <p:cNvPr id="1" name="">
          <a:extLst>
            <a:ext uri="{FF2B5EF4-FFF2-40B4-BE49-F238E27FC236}">
              <a16:creationId xmlns:a16="http://schemas.microsoft.com/office/drawing/2014/main" id="{FA46D5D9-6826-F798-9B83-8868AA1DAF40}"/>
            </a:ext>
          </a:extLst>
        </p:cNvPr>
        <p:cNvGrpSpPr/>
        <p:nvPr/>
      </p:nvGrpSpPr>
      <p:grpSpPr>
        <a:xfrm>
          <a:off x="0" y="0"/>
          <a:ext cx="0" cy="0"/>
          <a:chOff x="0" y="0"/>
          <a:chExt cx="0" cy="0"/>
        </a:xfrm>
      </p:grpSpPr>
      <p:sp>
        <p:nvSpPr>
          <p:cNvPr id="60" name="Rectangle 59">
            <a:extLst>
              <a:ext uri="{FF2B5EF4-FFF2-40B4-BE49-F238E27FC236}">
                <a16:creationId xmlns:a16="http://schemas.microsoft.com/office/drawing/2014/main" id="{6843536F-52A4-F8E1-CCF0-B3D28D006E9F}"/>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Panel Questions ???</a:t>
            </a:r>
            <a:endParaRPr lang="en-US" sz="3200" dirty="0">
              <a:solidFill>
                <a:srgbClr val="DFDFDF"/>
              </a:solidFill>
            </a:endParaRPr>
          </a:p>
        </p:txBody>
      </p:sp>
      <p:sp>
        <p:nvSpPr>
          <p:cNvPr id="7" name="Rectangle 6">
            <a:extLst>
              <a:ext uri="{FF2B5EF4-FFF2-40B4-BE49-F238E27FC236}">
                <a16:creationId xmlns:a16="http://schemas.microsoft.com/office/drawing/2014/main" id="{F349322F-AD74-6457-3EBF-9A8F2EA8EC67}"/>
              </a:ext>
            </a:extLst>
          </p:cNvPr>
          <p:cNvSpPr/>
          <p:nvPr/>
        </p:nvSpPr>
        <p:spPr>
          <a:xfrm>
            <a:off x="-1"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pic>
        <p:nvPicPr>
          <p:cNvPr id="4" name="Picture 3">
            <a:extLst>
              <a:ext uri="{FF2B5EF4-FFF2-40B4-BE49-F238E27FC236}">
                <a16:creationId xmlns:a16="http://schemas.microsoft.com/office/drawing/2014/main" id="{DEC19D0E-9BD5-2FC8-76BA-BABB55EE89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8395" y="1748624"/>
            <a:ext cx="8855207" cy="3817951"/>
          </a:xfrm>
          <a:prstGeom prst="rect">
            <a:avLst/>
          </a:prstGeom>
        </p:spPr>
      </p:pic>
    </p:spTree>
    <p:extLst>
      <p:ext uri="{BB962C8B-B14F-4D97-AF65-F5344CB8AC3E}">
        <p14:creationId xmlns:p14="http://schemas.microsoft.com/office/powerpoint/2010/main" val="4130332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5DE05330-726D-66DF-758F-5C6EEA24B3E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53A06544-CFD8-CAFA-DED4-BE217DE5527D}"/>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1B91DBC4-9F21-7580-C6E6-59EEC1A10849}"/>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Mason-Morrow-</a:t>
            </a:r>
            <a:r>
              <a:rPr lang="en-US" sz="3200" b="1" dirty="0" err="1">
                <a:solidFill>
                  <a:srgbClr val="DFDFDF"/>
                </a:solidFill>
              </a:rPr>
              <a:t>Millgrove</a:t>
            </a:r>
            <a:r>
              <a:rPr lang="en-US" sz="3200" b="1" dirty="0">
                <a:solidFill>
                  <a:srgbClr val="DFDFDF"/>
                </a:solidFill>
              </a:rPr>
              <a:t> Road Bridge Replacement</a:t>
            </a:r>
          </a:p>
        </p:txBody>
      </p:sp>
      <p:pic>
        <p:nvPicPr>
          <p:cNvPr id="11" name="Picture 10">
            <a:extLst>
              <a:ext uri="{FF2B5EF4-FFF2-40B4-BE49-F238E27FC236}">
                <a16:creationId xmlns:a16="http://schemas.microsoft.com/office/drawing/2014/main" id="{DBBF4A04-38DC-A582-F0A2-3D3F819E0C39}"/>
              </a:ext>
            </a:extLst>
          </p:cNvPr>
          <p:cNvPicPr>
            <a:picLocks noChangeAspect="1"/>
          </p:cNvPicPr>
          <p:nvPr/>
        </p:nvPicPr>
        <p:blipFill>
          <a:blip r:embed="rId2"/>
          <a:stretch>
            <a:fillRect/>
          </a:stretch>
        </p:blipFill>
        <p:spPr>
          <a:xfrm>
            <a:off x="11337131" y="33870"/>
            <a:ext cx="706270" cy="846660"/>
          </a:xfrm>
          <a:prstGeom prst="rect">
            <a:avLst/>
          </a:prstGeom>
        </p:spPr>
      </p:pic>
      <p:sp>
        <p:nvSpPr>
          <p:cNvPr id="16" name="TextBox 15">
            <a:extLst>
              <a:ext uri="{FF2B5EF4-FFF2-40B4-BE49-F238E27FC236}">
                <a16:creationId xmlns:a16="http://schemas.microsoft.com/office/drawing/2014/main" id="{C9A6029C-254C-C90C-D1A5-52FDAEDB1F91}"/>
              </a:ext>
            </a:extLst>
          </p:cNvPr>
          <p:cNvSpPr txBox="1"/>
          <p:nvPr/>
        </p:nvSpPr>
        <p:spPr>
          <a:xfrm>
            <a:off x="-1" y="5108138"/>
            <a:ext cx="12191999" cy="1292662"/>
          </a:xfrm>
          <a:prstGeom prst="rect">
            <a:avLst/>
          </a:prstGeom>
          <a:noFill/>
        </p:spPr>
        <p:txBody>
          <a:bodyPr wrap="square" rtlCol="0">
            <a:spAutoFit/>
          </a:bodyPr>
          <a:lstStyle/>
          <a:p>
            <a:pPr marL="228600" algn="just">
              <a:spcBef>
                <a:spcPts val="600"/>
              </a:spcBef>
            </a:pPr>
            <a:r>
              <a:rPr lang="en-US" b="1" dirty="0">
                <a:solidFill>
                  <a:srgbClr val="223C87"/>
                </a:solidFill>
              </a:rPr>
              <a:t>EXISTING CONDITIONS</a:t>
            </a:r>
            <a:endParaRPr lang="en-US" dirty="0">
              <a:solidFill>
                <a:srgbClr val="223C87"/>
              </a:solidFill>
            </a:endParaRPr>
          </a:p>
          <a:p>
            <a:pPr marL="457200" indent="-228600" algn="just">
              <a:spcBef>
                <a:spcPts val="600"/>
              </a:spcBef>
              <a:buFont typeface="Arial" panose="020B0604020202020204" pitchFamily="34" charset="0"/>
              <a:buChar char="•"/>
            </a:pPr>
            <a:r>
              <a:rPr lang="en-US" b="1" dirty="0">
                <a:solidFill>
                  <a:srgbClr val="223C87"/>
                </a:solidFill>
              </a:rPr>
              <a:t>Bridge: </a:t>
            </a:r>
            <a:r>
              <a:rPr lang="en-US" dirty="0">
                <a:solidFill>
                  <a:srgbClr val="223C87"/>
                </a:solidFill>
              </a:rPr>
              <a:t>Existing single span concrete box beam bridge deteriorated to a point of posting for reduced weights</a:t>
            </a:r>
          </a:p>
          <a:p>
            <a:pPr marL="457200" indent="-228600" algn="just">
              <a:spcBef>
                <a:spcPts val="600"/>
              </a:spcBef>
              <a:buFont typeface="Arial" panose="020B0604020202020204" pitchFamily="34" charset="0"/>
              <a:buChar char="•"/>
            </a:pPr>
            <a:r>
              <a:rPr lang="en-US" b="1" dirty="0">
                <a:solidFill>
                  <a:srgbClr val="223C87"/>
                </a:solidFill>
              </a:rPr>
              <a:t>Trail:  </a:t>
            </a:r>
            <a:r>
              <a:rPr lang="en-US" dirty="0">
                <a:solidFill>
                  <a:srgbClr val="223C87"/>
                </a:solidFill>
              </a:rPr>
              <a:t>Mason Sports Park did not have pedestrian access from several neighborhoods to the east</a:t>
            </a:r>
            <a:endParaRPr lang="en-US" sz="1400" dirty="0">
              <a:solidFill>
                <a:srgbClr val="223C87"/>
              </a:solidFill>
            </a:endParaRPr>
          </a:p>
          <a:p>
            <a:pPr algn="just"/>
            <a:endParaRPr lang="en-US" sz="1400" dirty="0">
              <a:solidFill>
                <a:schemeClr val="bg1">
                  <a:lumMod val="95000"/>
                </a:schemeClr>
              </a:solidFill>
            </a:endParaRPr>
          </a:p>
        </p:txBody>
      </p:sp>
      <p:pic>
        <p:nvPicPr>
          <p:cNvPr id="18" name="Picture 17">
            <a:extLst>
              <a:ext uri="{FF2B5EF4-FFF2-40B4-BE49-F238E27FC236}">
                <a16:creationId xmlns:a16="http://schemas.microsoft.com/office/drawing/2014/main" id="{2BC5FBDE-C004-C327-53E8-4748EE3961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900426" y="743965"/>
            <a:ext cx="3773929" cy="4114800"/>
          </a:xfrm>
          <a:prstGeom prst="rect">
            <a:avLst/>
          </a:prstGeom>
          <a:ln>
            <a:noFill/>
          </a:ln>
          <a:effectLst>
            <a:outerShdw blurRad="292100" dist="139700" dir="2700000" algn="tl" rotWithShape="0">
              <a:srgbClr val="333333">
                <a:alpha val="65000"/>
              </a:srgbClr>
            </a:outerShdw>
          </a:effectLst>
        </p:spPr>
      </p:pic>
      <p:pic>
        <p:nvPicPr>
          <p:cNvPr id="20" name="Picture 19">
            <a:extLst>
              <a:ext uri="{FF2B5EF4-FFF2-40B4-BE49-F238E27FC236}">
                <a16:creationId xmlns:a16="http://schemas.microsoft.com/office/drawing/2014/main" id="{62DD6A0F-362B-4218-5D66-41C7D73803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4178" y="1104818"/>
            <a:ext cx="6468434" cy="33930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68011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98281607-7C07-BEC4-084D-D7F16FBC3868}"/>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5CCD428C-7D1B-E08C-E7A2-96D1EEE2F43F}"/>
              </a:ext>
            </a:extLst>
          </p:cNvPr>
          <p:cNvPicPr>
            <a:picLocks noChangeAspect="1"/>
          </p:cNvPicPr>
          <p:nvPr/>
        </p:nvPicPr>
        <p:blipFill>
          <a:blip r:embed="rId2">
            <a:extLst>
              <a:ext uri="{28A0092B-C50C-407E-A947-70E740481C1C}">
                <a14:useLocalDpi xmlns:a14="http://schemas.microsoft.com/office/drawing/2010/main" val="0"/>
              </a:ext>
            </a:extLst>
          </a:blip>
          <a:srcRect l="2993" r="5013"/>
          <a:stretch>
            <a:fillRect/>
          </a:stretch>
        </p:blipFill>
        <p:spPr>
          <a:xfrm>
            <a:off x="0" y="914400"/>
            <a:ext cx="12192000" cy="5018454"/>
          </a:xfrm>
          <a:prstGeom prst="rect">
            <a:avLst/>
          </a:prstGeom>
        </p:spPr>
      </p:pic>
      <p:sp>
        <p:nvSpPr>
          <p:cNvPr id="8" name="Rectangle 7">
            <a:extLst>
              <a:ext uri="{FF2B5EF4-FFF2-40B4-BE49-F238E27FC236}">
                <a16:creationId xmlns:a16="http://schemas.microsoft.com/office/drawing/2014/main" id="{1A2F9EBF-C9A2-5E3E-3E3F-0B511AC3C20D}"/>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EE4F7CB6-3B71-8504-B0C6-BE35D8D6E5DF}"/>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Mason-Morrow-</a:t>
            </a:r>
            <a:r>
              <a:rPr lang="en-US" sz="3200" b="1" dirty="0" err="1">
                <a:solidFill>
                  <a:srgbClr val="DFDFDF"/>
                </a:solidFill>
              </a:rPr>
              <a:t>Millgrove</a:t>
            </a:r>
            <a:r>
              <a:rPr lang="en-US" sz="3200" b="1" dirty="0">
                <a:solidFill>
                  <a:srgbClr val="DFDFDF"/>
                </a:solidFill>
              </a:rPr>
              <a:t> Road Bridge Replacement</a:t>
            </a:r>
          </a:p>
        </p:txBody>
      </p:sp>
      <p:pic>
        <p:nvPicPr>
          <p:cNvPr id="11" name="Picture 10">
            <a:extLst>
              <a:ext uri="{FF2B5EF4-FFF2-40B4-BE49-F238E27FC236}">
                <a16:creationId xmlns:a16="http://schemas.microsoft.com/office/drawing/2014/main" id="{3745347A-A739-2808-C0C4-82E05BD2CBA9}"/>
              </a:ext>
            </a:extLst>
          </p:cNvPr>
          <p:cNvPicPr>
            <a:picLocks noChangeAspect="1"/>
          </p:cNvPicPr>
          <p:nvPr/>
        </p:nvPicPr>
        <p:blipFill>
          <a:blip r:embed="rId3"/>
          <a:stretch>
            <a:fillRect/>
          </a:stretch>
        </p:blipFill>
        <p:spPr>
          <a:xfrm>
            <a:off x="11337131" y="33870"/>
            <a:ext cx="706270" cy="846660"/>
          </a:xfrm>
          <a:prstGeom prst="rect">
            <a:avLst/>
          </a:prstGeom>
        </p:spPr>
      </p:pic>
      <p:sp>
        <p:nvSpPr>
          <p:cNvPr id="13" name="TextBox 12">
            <a:extLst>
              <a:ext uri="{FF2B5EF4-FFF2-40B4-BE49-F238E27FC236}">
                <a16:creationId xmlns:a16="http://schemas.microsoft.com/office/drawing/2014/main" id="{DD3CB3D7-0B39-7BC7-F274-DE36B05391B8}"/>
              </a:ext>
            </a:extLst>
          </p:cNvPr>
          <p:cNvSpPr txBox="1"/>
          <p:nvPr/>
        </p:nvSpPr>
        <p:spPr>
          <a:xfrm>
            <a:off x="0" y="5289339"/>
            <a:ext cx="12191998" cy="1077218"/>
          </a:xfrm>
          <a:prstGeom prst="rect">
            <a:avLst/>
          </a:prstGeom>
          <a:solidFill>
            <a:schemeClr val="bg1">
              <a:lumMod val="95000"/>
            </a:schemeClr>
          </a:solidFill>
          <a:ln>
            <a:noFill/>
          </a:ln>
        </p:spPr>
        <p:txBody>
          <a:bodyPr wrap="square" rtlCol="0">
            <a:spAutoFit/>
          </a:bodyPr>
          <a:lstStyle/>
          <a:p>
            <a:pPr marL="457200" indent="-228600">
              <a:spcBef>
                <a:spcPts val="600"/>
              </a:spcBef>
              <a:buFont typeface="Arial" panose="020B0604020202020204" pitchFamily="34" charset="0"/>
              <a:buChar char="•"/>
            </a:pPr>
            <a:r>
              <a:rPr lang="en-US" dirty="0">
                <a:solidFill>
                  <a:srgbClr val="223C87"/>
                </a:solidFill>
              </a:rPr>
              <a:t>Single span (85 ft) prestressed concrete I-beam superstructure on semi-integral abutments resting on drilled shafts</a:t>
            </a:r>
          </a:p>
          <a:p>
            <a:pPr marL="457200" indent="-228600">
              <a:spcBef>
                <a:spcPts val="600"/>
              </a:spcBef>
              <a:buFont typeface="Arial" panose="020B0604020202020204" pitchFamily="34" charset="0"/>
              <a:buChar char="•"/>
            </a:pPr>
            <a:r>
              <a:rPr lang="en-US" dirty="0">
                <a:solidFill>
                  <a:srgbClr val="223C87"/>
                </a:solidFill>
              </a:rPr>
              <a:t>Bridge accommodates 2 lanes of traffic and a 12 ft shared use path</a:t>
            </a:r>
          </a:p>
          <a:p>
            <a:pPr marL="457200" indent="-228600">
              <a:spcBef>
                <a:spcPts val="600"/>
              </a:spcBef>
              <a:buFont typeface="Arial" panose="020B0604020202020204" pitchFamily="34" charset="0"/>
              <a:buChar char="•"/>
            </a:pPr>
            <a:r>
              <a:rPr lang="en-US" dirty="0">
                <a:solidFill>
                  <a:srgbClr val="223C87"/>
                </a:solidFill>
              </a:rPr>
              <a:t>Access to Mason’s Sports Park over Muddy Creek from nearby neighborhoods</a:t>
            </a:r>
          </a:p>
        </p:txBody>
      </p:sp>
    </p:spTree>
    <p:extLst>
      <p:ext uri="{BB962C8B-B14F-4D97-AF65-F5344CB8AC3E}">
        <p14:creationId xmlns:p14="http://schemas.microsoft.com/office/powerpoint/2010/main" val="3486826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0F34DFB0-93C0-8E33-8926-6208615D177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D95DB7A-B3CB-A217-349D-F8253AD00D46}"/>
              </a:ext>
            </a:extLst>
          </p:cNvPr>
          <p:cNvSpPr/>
          <p:nvPr/>
        </p:nvSpPr>
        <p:spPr>
          <a:xfrm>
            <a:off x="0" y="6400800"/>
            <a:ext cx="12192000" cy="4572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dirty="0">
                <a:solidFill>
                  <a:srgbClr val="DFDFDF"/>
                </a:solidFill>
              </a:rPr>
              <a:t>Bridge Project Funding Examples								August 12, 2026</a:t>
            </a:r>
          </a:p>
        </p:txBody>
      </p:sp>
      <p:sp>
        <p:nvSpPr>
          <p:cNvPr id="25" name="Rectangle 24">
            <a:extLst>
              <a:ext uri="{FF2B5EF4-FFF2-40B4-BE49-F238E27FC236}">
                <a16:creationId xmlns:a16="http://schemas.microsoft.com/office/drawing/2014/main" id="{EC8BE1BD-FBD5-A01A-B057-02E915B544D9}"/>
              </a:ext>
            </a:extLst>
          </p:cNvPr>
          <p:cNvSpPr/>
          <p:nvPr/>
        </p:nvSpPr>
        <p:spPr>
          <a:xfrm>
            <a:off x="0" y="0"/>
            <a:ext cx="12191999" cy="914400"/>
          </a:xfrm>
          <a:prstGeom prst="rect">
            <a:avLst/>
          </a:prstGeom>
          <a:solidFill>
            <a:srgbClr val="1525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bg2"/>
                </a:solidFill>
              </a:rPr>
              <a:t> </a:t>
            </a:r>
            <a:r>
              <a:rPr lang="en-US" sz="3200" b="1" dirty="0">
                <a:solidFill>
                  <a:srgbClr val="DFDFDF"/>
                </a:solidFill>
              </a:rPr>
              <a:t>Mason-Morrow-</a:t>
            </a:r>
            <a:r>
              <a:rPr lang="en-US" sz="3200" b="1" dirty="0" err="1">
                <a:solidFill>
                  <a:srgbClr val="DFDFDF"/>
                </a:solidFill>
              </a:rPr>
              <a:t>Millgrove</a:t>
            </a:r>
            <a:r>
              <a:rPr lang="en-US" sz="3200" b="1" dirty="0">
                <a:solidFill>
                  <a:srgbClr val="DFDFDF"/>
                </a:solidFill>
              </a:rPr>
              <a:t> Road Bridge Replacement</a:t>
            </a:r>
          </a:p>
        </p:txBody>
      </p:sp>
      <p:pic>
        <p:nvPicPr>
          <p:cNvPr id="11" name="Picture 10">
            <a:extLst>
              <a:ext uri="{FF2B5EF4-FFF2-40B4-BE49-F238E27FC236}">
                <a16:creationId xmlns:a16="http://schemas.microsoft.com/office/drawing/2014/main" id="{E2EA46DD-EE88-2087-C627-097E096600CD}"/>
              </a:ext>
            </a:extLst>
          </p:cNvPr>
          <p:cNvPicPr>
            <a:picLocks noChangeAspect="1"/>
          </p:cNvPicPr>
          <p:nvPr/>
        </p:nvPicPr>
        <p:blipFill>
          <a:blip r:embed="rId2"/>
          <a:stretch>
            <a:fillRect/>
          </a:stretch>
        </p:blipFill>
        <p:spPr>
          <a:xfrm>
            <a:off x="11337131" y="33870"/>
            <a:ext cx="706270" cy="846660"/>
          </a:xfrm>
          <a:prstGeom prst="rect">
            <a:avLst/>
          </a:prstGeom>
        </p:spPr>
      </p:pic>
      <p:sp>
        <p:nvSpPr>
          <p:cNvPr id="2" name="Title 1">
            <a:extLst>
              <a:ext uri="{FF2B5EF4-FFF2-40B4-BE49-F238E27FC236}">
                <a16:creationId xmlns:a16="http://schemas.microsoft.com/office/drawing/2014/main" id="{C5FBF94B-88E2-7192-A571-8EBF7B502ED6}"/>
              </a:ext>
            </a:extLst>
          </p:cNvPr>
          <p:cNvSpPr>
            <a:spLocks noGrp="1"/>
          </p:cNvSpPr>
          <p:nvPr>
            <p:ph type="title"/>
          </p:nvPr>
        </p:nvSpPr>
        <p:spPr>
          <a:xfrm>
            <a:off x="148599" y="813955"/>
            <a:ext cx="3820427" cy="1325563"/>
          </a:xfrm>
        </p:spPr>
        <p:txBody>
          <a:bodyPr/>
          <a:lstStyle/>
          <a:p>
            <a:r>
              <a:rPr lang="en-US" dirty="0">
                <a:solidFill>
                  <a:srgbClr val="223C87"/>
                </a:solidFill>
              </a:rPr>
              <a:t>Project Funding</a:t>
            </a:r>
          </a:p>
        </p:txBody>
      </p:sp>
      <p:sp>
        <p:nvSpPr>
          <p:cNvPr id="4" name="Content Placeholder 2">
            <a:extLst>
              <a:ext uri="{FF2B5EF4-FFF2-40B4-BE49-F238E27FC236}">
                <a16:creationId xmlns:a16="http://schemas.microsoft.com/office/drawing/2014/main" id="{68176FB1-82C1-D7DB-8989-296CB262857C}"/>
              </a:ext>
            </a:extLst>
          </p:cNvPr>
          <p:cNvSpPr>
            <a:spLocks noGrp="1"/>
          </p:cNvSpPr>
          <p:nvPr>
            <p:ph idx="1"/>
          </p:nvPr>
        </p:nvSpPr>
        <p:spPr>
          <a:xfrm>
            <a:off x="18007" y="2039072"/>
            <a:ext cx="10515600" cy="4361728"/>
          </a:xfrm>
        </p:spPr>
        <p:txBody>
          <a:bodyPr>
            <a:normAutofit/>
          </a:bodyPr>
          <a:lstStyle/>
          <a:p>
            <a:pPr>
              <a:spcBef>
                <a:spcPts val="600"/>
              </a:spcBef>
            </a:pPr>
            <a:r>
              <a:rPr lang="en-US" sz="2000" dirty="0">
                <a:solidFill>
                  <a:srgbClr val="223C87"/>
                </a:solidFill>
              </a:rPr>
              <a:t>Overall Joint Project Construction Cost ($2,006,278.41)</a:t>
            </a:r>
          </a:p>
          <a:p>
            <a:pPr>
              <a:spcBef>
                <a:spcPts val="600"/>
              </a:spcBef>
            </a:pPr>
            <a:endParaRPr lang="en-US" sz="2000" dirty="0">
              <a:solidFill>
                <a:srgbClr val="223C87"/>
              </a:solidFill>
            </a:endParaRPr>
          </a:p>
          <a:p>
            <a:pPr>
              <a:spcBef>
                <a:spcPts val="600"/>
              </a:spcBef>
            </a:pPr>
            <a:r>
              <a:rPr lang="en-US" sz="2000" dirty="0">
                <a:solidFill>
                  <a:srgbClr val="223C87"/>
                </a:solidFill>
              </a:rPr>
              <a:t>City of Mason’s Portion for Shared Use Path ($521,356.44)</a:t>
            </a:r>
          </a:p>
          <a:p>
            <a:pPr>
              <a:spcBef>
                <a:spcPts val="600"/>
              </a:spcBef>
            </a:pPr>
            <a:endParaRPr lang="en-US" sz="2000" dirty="0">
              <a:solidFill>
                <a:srgbClr val="223C87"/>
              </a:solidFill>
            </a:endParaRPr>
          </a:p>
          <a:p>
            <a:pPr>
              <a:spcBef>
                <a:spcPts val="600"/>
              </a:spcBef>
            </a:pPr>
            <a:r>
              <a:rPr lang="en-US" sz="2000" dirty="0">
                <a:solidFill>
                  <a:srgbClr val="223C87"/>
                </a:solidFill>
              </a:rPr>
              <a:t>$882,000 in Ohio Public Works Commission Funds (OPWC)</a:t>
            </a:r>
          </a:p>
          <a:p>
            <a:pPr>
              <a:spcBef>
                <a:spcPts val="600"/>
              </a:spcBef>
            </a:pPr>
            <a:endParaRPr lang="en-US" sz="2000" dirty="0">
              <a:solidFill>
                <a:srgbClr val="223C87"/>
              </a:solidFill>
            </a:endParaRPr>
          </a:p>
          <a:p>
            <a:pPr>
              <a:spcBef>
                <a:spcPts val="600"/>
              </a:spcBef>
            </a:pPr>
            <a:r>
              <a:rPr lang="en-US" sz="2000" dirty="0">
                <a:solidFill>
                  <a:srgbClr val="223C87"/>
                </a:solidFill>
              </a:rPr>
              <a:t>$140,342.52 Grant Reimbursement from ODOT’s Office of Jobs &amp; Commerce</a:t>
            </a:r>
          </a:p>
          <a:p>
            <a:pPr>
              <a:spcBef>
                <a:spcPts val="600"/>
              </a:spcBef>
            </a:pPr>
            <a:endParaRPr lang="en-US" sz="2000" dirty="0">
              <a:solidFill>
                <a:srgbClr val="223C87"/>
              </a:solidFill>
            </a:endParaRPr>
          </a:p>
          <a:p>
            <a:pPr>
              <a:spcBef>
                <a:spcPts val="600"/>
              </a:spcBef>
            </a:pPr>
            <a:r>
              <a:rPr lang="en-US" sz="2000" dirty="0">
                <a:solidFill>
                  <a:srgbClr val="223C87"/>
                </a:solidFill>
              </a:rPr>
              <a:t>Outside funding kept our local portion at $462,579.45, just under 20% of the total construction cost</a:t>
            </a:r>
          </a:p>
          <a:p>
            <a:endParaRPr lang="en-US" sz="2400" dirty="0"/>
          </a:p>
          <a:p>
            <a:endParaRPr lang="en-US" sz="2400" dirty="0"/>
          </a:p>
          <a:p>
            <a:endParaRPr lang="en-US" sz="2400" dirty="0"/>
          </a:p>
          <a:p>
            <a:pPr marL="0" indent="0">
              <a:buNone/>
            </a:pPr>
            <a:endParaRPr lang="en-US" sz="2400" dirty="0"/>
          </a:p>
          <a:p>
            <a:pPr marL="0" indent="0">
              <a:buNone/>
            </a:pPr>
            <a:endParaRPr lang="en-US" dirty="0"/>
          </a:p>
        </p:txBody>
      </p:sp>
      <p:pic>
        <p:nvPicPr>
          <p:cNvPr id="6" name="Picture 5" descr="Stacks of gold coins">
            <a:extLst>
              <a:ext uri="{FF2B5EF4-FFF2-40B4-BE49-F238E27FC236}">
                <a16:creationId xmlns:a16="http://schemas.microsoft.com/office/drawing/2014/main" id="{4B252CD0-D103-D23E-CF7E-0511F90FF3B8}"/>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8669006" y="1399939"/>
            <a:ext cx="2870220" cy="1913480"/>
          </a:xfrm>
          <a:prstGeom prst="rect">
            <a:avLst/>
          </a:prstGeom>
        </p:spPr>
      </p:pic>
    </p:spTree>
    <p:extLst>
      <p:ext uri="{BB962C8B-B14F-4D97-AF65-F5344CB8AC3E}">
        <p14:creationId xmlns:p14="http://schemas.microsoft.com/office/powerpoint/2010/main" val="41267425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4478</TotalTime>
  <Words>4306</Words>
  <Application>Microsoft Office PowerPoint</Application>
  <PresentationFormat>Widescreen</PresentationFormat>
  <Paragraphs>582</Paragraphs>
  <Slides>64</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64</vt:i4>
      </vt:variant>
    </vt:vector>
  </HeadingPairs>
  <TitlesOfParts>
    <vt:vector size="69"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Project Funding</vt:lpstr>
      <vt:lpstr>Congressional Directed Spending (CDS)</vt:lpstr>
      <vt:lpstr>PowerPoint Presentation</vt:lpstr>
      <vt:lpstr>PowerPoint Presentation</vt:lpstr>
      <vt:lpstr>Project Funding</vt:lpstr>
      <vt:lpstr>ODOT’s Office of Jobs &amp; Commerce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PROJECT LOCATION</vt:lpstr>
      <vt:lpstr>PROJECT LOCATION</vt:lpstr>
      <vt:lpstr>PROJECT FUNDING</vt:lpstr>
      <vt:lpstr>PROPOSED WORK</vt:lpstr>
      <vt:lpstr>EXISTING BRIDGE PHOTOS</vt:lpstr>
      <vt:lpstr>EXISTING BRIDGE PHOTOS</vt:lpstr>
      <vt:lpstr>CONSTRUCTION PHOTOS</vt:lpstr>
      <vt:lpstr>CONSTRUCTION PHOTOS</vt:lpstr>
      <vt:lpstr>COMPLETED BRIDGE PHOTOS</vt:lpstr>
      <vt:lpstr>COMPLETED BRIDGE PHOTOS</vt:lpstr>
      <vt:lpstr>PowerPoint Presentation</vt:lpstr>
      <vt:lpstr>PROJECT LOCATION</vt:lpstr>
      <vt:lpstr>LOCATION MAP</vt:lpstr>
      <vt:lpstr>PROJECT FUNDING</vt:lpstr>
      <vt:lpstr>EXISTING BRIDGE</vt:lpstr>
      <vt:lpstr>PROPOSED WORK</vt:lpstr>
      <vt:lpstr>EXISTING BRIDGE PHOTOS</vt:lpstr>
      <vt:lpstr>EXISTING BRIDGE PHOTOS</vt:lpstr>
      <vt:lpstr>EXISTING BRIDGE PHOTOS</vt:lpstr>
      <vt:lpstr>EXISTING BRIDGE PHOTOS</vt:lpstr>
      <vt:lpstr>EXISTING BRIDGE PHOTOS</vt:lpstr>
      <vt:lpstr>EXISTING BRIDGE PHOTOS</vt:lpstr>
      <vt:lpstr>EXISTING BRIDGE PHOTOS</vt:lpstr>
      <vt:lpstr>EXISTING BRIDGE PHOTOS</vt:lpstr>
      <vt:lpstr>EXISTING BRIDGE PHOTOS</vt:lpstr>
      <vt:lpstr>EXISTING BRIDGE PHOTOS</vt:lpstr>
      <vt:lpstr>EXISTING BRIDGE PHOTOS</vt:lpstr>
      <vt:lpstr>EXISTING BRIDGE PHOTOS</vt:lpstr>
      <vt:lpstr>COMPLETED BRIDGE PHOTOS</vt:lpstr>
      <vt:lpstr>COMPLETED BRIDGE PHOTOS</vt:lpstr>
      <vt:lpstr>THANK YOU!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Shawn E. Johnson</dc:creator>
  <cp:lastModifiedBy>Shawn E. Johnson</cp:lastModifiedBy>
  <cp:revision>42</cp:revision>
  <cp:lastPrinted>2026-08-01T16:57:57Z</cp:lastPrinted>
  <dcterms:created xsi:type="dcterms:W3CDTF">2026-06-30T17:38:11Z</dcterms:created>
  <dcterms:modified xsi:type="dcterms:W3CDTF">2026-08-10T14:28:54Z</dcterms:modified>
</cp:coreProperties>
</file>