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2"/>
  </p:notesMasterIdLst>
  <p:sldIdLst>
    <p:sldId id="256" r:id="rId2"/>
    <p:sldId id="335" r:id="rId3"/>
    <p:sldId id="336" r:id="rId4"/>
    <p:sldId id="337" r:id="rId5"/>
    <p:sldId id="376" r:id="rId6"/>
    <p:sldId id="432" r:id="rId7"/>
    <p:sldId id="431" r:id="rId8"/>
    <p:sldId id="377" r:id="rId9"/>
    <p:sldId id="378" r:id="rId10"/>
    <p:sldId id="338" r:id="rId11"/>
    <p:sldId id="340" r:id="rId12"/>
    <p:sldId id="339" r:id="rId13"/>
    <p:sldId id="341" r:id="rId14"/>
    <p:sldId id="342" r:id="rId15"/>
    <p:sldId id="343" r:id="rId16"/>
    <p:sldId id="345" r:id="rId17"/>
    <p:sldId id="344" r:id="rId18"/>
    <p:sldId id="346" r:id="rId19"/>
    <p:sldId id="347" r:id="rId20"/>
    <p:sldId id="348" r:id="rId21"/>
    <p:sldId id="349" r:id="rId22"/>
    <p:sldId id="350" r:id="rId23"/>
    <p:sldId id="351" r:id="rId24"/>
    <p:sldId id="352" r:id="rId25"/>
    <p:sldId id="374" r:id="rId26"/>
    <p:sldId id="353" r:id="rId27"/>
    <p:sldId id="361" r:id="rId28"/>
    <p:sldId id="354" r:id="rId29"/>
    <p:sldId id="356" r:id="rId30"/>
    <p:sldId id="357" r:id="rId31"/>
    <p:sldId id="358" r:id="rId32"/>
    <p:sldId id="359" r:id="rId33"/>
    <p:sldId id="360" r:id="rId34"/>
    <p:sldId id="355" r:id="rId35"/>
    <p:sldId id="362" r:id="rId36"/>
    <p:sldId id="363" r:id="rId37"/>
    <p:sldId id="364" r:id="rId38"/>
    <p:sldId id="369" r:id="rId39"/>
    <p:sldId id="370" r:id="rId40"/>
    <p:sldId id="368" r:id="rId41"/>
    <p:sldId id="373" r:id="rId42"/>
    <p:sldId id="365" r:id="rId43"/>
    <p:sldId id="366" r:id="rId44"/>
    <p:sldId id="367" r:id="rId45"/>
    <p:sldId id="371" r:id="rId46"/>
    <p:sldId id="375" r:id="rId47"/>
    <p:sldId id="379" r:id="rId48"/>
    <p:sldId id="396" r:id="rId49"/>
    <p:sldId id="380" r:id="rId50"/>
    <p:sldId id="381" r:id="rId51"/>
    <p:sldId id="397" r:id="rId52"/>
    <p:sldId id="382" r:id="rId53"/>
    <p:sldId id="383" r:id="rId54"/>
    <p:sldId id="384" r:id="rId55"/>
    <p:sldId id="398" r:id="rId56"/>
    <p:sldId id="399" r:id="rId57"/>
    <p:sldId id="400" r:id="rId58"/>
    <p:sldId id="401" r:id="rId59"/>
    <p:sldId id="402" r:id="rId60"/>
    <p:sldId id="403" r:id="rId61"/>
    <p:sldId id="404" r:id="rId62"/>
    <p:sldId id="405" r:id="rId63"/>
    <p:sldId id="407" r:id="rId64"/>
    <p:sldId id="409" r:id="rId65"/>
    <p:sldId id="406" r:id="rId66"/>
    <p:sldId id="408" r:id="rId67"/>
    <p:sldId id="414" r:id="rId68"/>
    <p:sldId id="386" r:id="rId69"/>
    <p:sldId id="410" r:id="rId70"/>
    <p:sldId id="411" r:id="rId71"/>
    <p:sldId id="412" r:id="rId72"/>
    <p:sldId id="413" r:id="rId73"/>
    <p:sldId id="430" r:id="rId74"/>
    <p:sldId id="385" r:id="rId75"/>
    <p:sldId id="387" r:id="rId76"/>
    <p:sldId id="415" r:id="rId77"/>
    <p:sldId id="416" r:id="rId78"/>
    <p:sldId id="428" r:id="rId79"/>
    <p:sldId id="429" r:id="rId80"/>
    <p:sldId id="418" r:id="rId81"/>
    <p:sldId id="419" r:id="rId82"/>
    <p:sldId id="420" r:id="rId83"/>
    <p:sldId id="422" r:id="rId84"/>
    <p:sldId id="423" r:id="rId85"/>
    <p:sldId id="424" r:id="rId86"/>
    <p:sldId id="426" r:id="rId87"/>
    <p:sldId id="425" r:id="rId88"/>
    <p:sldId id="427" r:id="rId89"/>
    <p:sldId id="394" r:id="rId90"/>
    <p:sldId id="372" r:id="rId9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84" y="3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D271FE-DBB6-4EC2-8452-F2E0E5AFCFA2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14BBAF-CFF8-47F4-A6A9-CF2995AE6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133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794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98537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77266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34686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21293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55841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29862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36911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49392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320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28657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56398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7550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4910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99610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88010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4682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08363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61599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48111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9444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8704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36637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41532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31971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96421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08323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60924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49601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45374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76551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3871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73418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3595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927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01986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43622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809331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089535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629040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014958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265425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0182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284554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938381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864199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425178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217917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54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06642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797716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56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308575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57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468193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58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493527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59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2195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284018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60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50514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61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831749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62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258874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63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665193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64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636488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65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22280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66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951953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67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050708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68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546211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69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7903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261894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70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091168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71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749408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72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134978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73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78587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74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171465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75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177836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76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802191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77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591854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78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149346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79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44302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456817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80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655103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81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330228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82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485801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83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691650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84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249307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85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837772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86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630163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87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139736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88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389906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89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9495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065313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6F71344-8F10-4E16-A9E0-5D6115487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FE3FF8-7A4B-426D-B738-3B8D1EC87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7590EEC-E873-495C-BC66-F2E835BF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D18FE4-484E-4F1C-9665-A1CA5FEA52AB}" type="slidenum">
              <a:rPr lang="en-US" altLang="en-US" smtClean="0"/>
              <a:pPr>
                <a:spcBef>
                  <a:spcPct val="0"/>
                </a:spcBef>
              </a:pPr>
              <a:t>90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0322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0A4F-18A4-4075-9447-3888EA6CD2A0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EDF5-75FD-4287-883E-F924304F8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927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0A4F-18A4-4075-9447-3888EA6CD2A0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EDF5-75FD-4287-883E-F924304F8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535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0A4F-18A4-4075-9447-3888EA6CD2A0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EDF5-75FD-4287-883E-F924304F8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011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481550D-3148-4C55-B59A-4AFBFA9E2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4B2DD18-01A9-4C92-9F11-3B658406B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81DA74D-A935-48E0-B3F4-6F86FA851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5931E-2084-4D54-89F1-22442F69F0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0047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0A4F-18A4-4075-9447-3888EA6CD2A0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EDF5-75FD-4287-883E-F924304F8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311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0A4F-18A4-4075-9447-3888EA6CD2A0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EDF5-75FD-4287-883E-F924304F8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520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0A4F-18A4-4075-9447-3888EA6CD2A0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EDF5-75FD-4287-883E-F924304F8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828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0A4F-18A4-4075-9447-3888EA6CD2A0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EDF5-75FD-4287-883E-F924304F8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49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0A4F-18A4-4075-9447-3888EA6CD2A0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EDF5-75FD-4287-883E-F924304F8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413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0A4F-18A4-4075-9447-3888EA6CD2A0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EDF5-75FD-4287-883E-F924304F8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18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0A4F-18A4-4075-9447-3888EA6CD2A0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EDF5-75FD-4287-883E-F924304F8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31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0A4F-18A4-4075-9447-3888EA6CD2A0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EDF5-75FD-4287-883E-F924304F8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89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C0A4F-18A4-4075-9447-3888EA6CD2A0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0EDF5-75FD-4287-883E-F924304F8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574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7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6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8.xml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Ui0xEQbYPfs?feature=oembed" TargetMode="External"/><Relationship Id="rId4" Type="http://schemas.openxmlformats.org/officeDocument/2006/relationships/image" Target="../media/image117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r5AyX5uDH8U" TargetMode="External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S:\Barb\logo\asphalt logo SQUARE.jpg">
            <a:extLst>
              <a:ext uri="{FF2B5EF4-FFF2-40B4-BE49-F238E27FC236}">
                <a16:creationId xmlns:a16="http://schemas.microsoft.com/office/drawing/2014/main" id="{FB99C155-CC9B-4EA1-871F-C8D64F8ED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8686800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F130E6-6BAB-8EF2-65B4-C72FDDF06B87}"/>
              </a:ext>
            </a:extLst>
          </p:cNvPr>
          <p:cNvSpPr txBox="1"/>
          <p:nvPr/>
        </p:nvSpPr>
        <p:spPr>
          <a:xfrm>
            <a:off x="381000" y="5029200"/>
            <a:ext cx="83058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3200" dirty="0"/>
              <a:t>MARK J. EICHER, P.E., P.S.</a:t>
            </a: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3200" dirty="0"/>
              <a:t>COUNTY ENGINEER </a:t>
            </a:r>
            <a:endParaRPr lang="en-US" altLang="en-US" sz="3200" dirty="0">
              <a:cs typeface="+mn-cs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85800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SPRY ROAD</a:t>
            </a:r>
          </a:p>
        </p:txBody>
      </p:sp>
      <p:pic>
        <p:nvPicPr>
          <p:cNvPr id="10" name="Picture 9" descr="A picture containing grass, outdoor, sky, ground&#10;&#10;Description automatically generated">
            <a:extLst>
              <a:ext uri="{FF2B5EF4-FFF2-40B4-BE49-F238E27FC236}">
                <a16:creationId xmlns:a16="http://schemas.microsoft.com/office/drawing/2014/main" id="{48B1A79E-EEF1-4EF9-B18C-0D354B3E76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278" y="2286000"/>
            <a:ext cx="7523444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16184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85800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SPRY ROAD</a:t>
            </a:r>
          </a:p>
        </p:txBody>
      </p:sp>
      <p:pic>
        <p:nvPicPr>
          <p:cNvPr id="4" name="Picture 3" descr="A close-up of some stairs&#10;&#10;Description automatically generated with low confidence">
            <a:extLst>
              <a:ext uri="{FF2B5EF4-FFF2-40B4-BE49-F238E27FC236}">
                <a16:creationId xmlns:a16="http://schemas.microsoft.com/office/drawing/2014/main" id="{682068AD-C9B4-45E4-A832-310C906402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0" y="2352675"/>
            <a:ext cx="4419600" cy="3314700"/>
          </a:xfrm>
          <a:prstGeom prst="rect">
            <a:avLst/>
          </a:prstGeom>
        </p:spPr>
      </p:pic>
      <p:pic>
        <p:nvPicPr>
          <p:cNvPr id="8" name="Picture 7" descr="A picture containing stone, cement, concrete&#10;&#10;Description automatically generated">
            <a:extLst>
              <a:ext uri="{FF2B5EF4-FFF2-40B4-BE49-F238E27FC236}">
                <a16:creationId xmlns:a16="http://schemas.microsoft.com/office/drawing/2014/main" id="{E97DA270-CD07-46D3-AABB-1BE9337CA9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622" y="2352674"/>
            <a:ext cx="4419601" cy="331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18376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85800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SPRY ROAD</a:t>
            </a:r>
          </a:p>
        </p:txBody>
      </p:sp>
      <p:pic>
        <p:nvPicPr>
          <p:cNvPr id="9" name="Picture 8" descr="A picture containing wood, stone&#10;&#10;Description automatically generated">
            <a:extLst>
              <a:ext uri="{FF2B5EF4-FFF2-40B4-BE49-F238E27FC236}">
                <a16:creationId xmlns:a16="http://schemas.microsoft.com/office/drawing/2014/main" id="{7C1AC05A-B08C-4273-B13B-BEB7E26501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2889504"/>
            <a:ext cx="4376928" cy="3282696"/>
          </a:xfrm>
          <a:prstGeom prst="rect">
            <a:avLst/>
          </a:prstGeom>
        </p:spPr>
      </p:pic>
      <p:pic>
        <p:nvPicPr>
          <p:cNvPr id="11" name="Picture 10" descr="A picture containing outdoor, cement, concrete, stone&#10;&#10;Description automatically generated">
            <a:extLst>
              <a:ext uri="{FF2B5EF4-FFF2-40B4-BE49-F238E27FC236}">
                <a16:creationId xmlns:a16="http://schemas.microsoft.com/office/drawing/2014/main" id="{686B851E-D51B-4DFB-964D-CB506CBF05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723" y="2894264"/>
            <a:ext cx="4376929" cy="328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943871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85800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SPRY ROAD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638C9683-B968-4639-87A7-444DC8A43E78}"/>
              </a:ext>
            </a:extLst>
          </p:cNvPr>
          <p:cNvSpPr txBox="1">
            <a:spLocks/>
          </p:cNvSpPr>
          <p:nvPr/>
        </p:nvSpPr>
        <p:spPr>
          <a:xfrm>
            <a:off x="522287" y="2286000"/>
            <a:ext cx="8099425" cy="4191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indent="-533400">
              <a:buFontTx/>
              <a:buNone/>
            </a:pPr>
            <a:r>
              <a:rPr lang="en-US" altLang="en-US" sz="2800" dirty="0"/>
              <a:t>c7.1 Deck has advanced section loss throughout. </a:t>
            </a:r>
          </a:p>
          <a:p>
            <a:pPr marL="533400" indent="-533400">
              <a:buFontTx/>
              <a:buNone/>
            </a:pPr>
            <a:endParaRPr lang="en-US" altLang="en-US" sz="2800" dirty="0"/>
          </a:p>
          <a:p>
            <a:pPr marL="533400" indent="-533400">
              <a:buFontTx/>
              <a:buNone/>
            </a:pPr>
            <a:r>
              <a:rPr lang="en-US" altLang="en-US" sz="2800" dirty="0"/>
              <a:t> c7.2 deck edges have advanced section loss.  </a:t>
            </a:r>
          </a:p>
          <a:p>
            <a:pPr marL="533400" indent="-533400">
              <a:buFontTx/>
              <a:buNone/>
            </a:pPr>
            <a:endParaRPr lang="en-US" altLang="en-US" sz="2800" dirty="0"/>
          </a:p>
          <a:p>
            <a:pPr marL="533400" indent="-533400">
              <a:buFontTx/>
              <a:buNone/>
            </a:pPr>
            <a:r>
              <a:rPr lang="en-US" altLang="en-US" sz="2800" dirty="0"/>
              <a:t>C15.1 both facia beams have &gt;40% section loss throughout.  Severe </a:t>
            </a:r>
            <a:r>
              <a:rPr lang="en-US" altLang="en-US" sz="2800" dirty="0" err="1"/>
              <a:t>delam</a:t>
            </a:r>
            <a:r>
              <a:rPr lang="en-US" altLang="en-US" sz="2800" dirty="0"/>
              <a:t>, pack rust and section loss on upper flange.  Beams ends on forward </a:t>
            </a:r>
            <a:r>
              <a:rPr lang="en-US" altLang="en-US" sz="2800" dirty="0" err="1"/>
              <a:t>abmt</a:t>
            </a:r>
            <a:r>
              <a:rPr lang="en-US" altLang="en-US" sz="2800" dirty="0"/>
              <a:t> have section loss at web and lower flange</a:t>
            </a:r>
          </a:p>
        </p:txBody>
      </p:sp>
    </p:spTree>
    <p:extLst>
      <p:ext uri="{BB962C8B-B14F-4D97-AF65-F5344CB8AC3E}">
        <p14:creationId xmlns:p14="http://schemas.microsoft.com/office/powerpoint/2010/main" val="1400621338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85800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SPRY ROAD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638C9683-B968-4639-87A7-444DC8A43E78}"/>
              </a:ext>
            </a:extLst>
          </p:cNvPr>
          <p:cNvSpPr txBox="1">
            <a:spLocks/>
          </p:cNvSpPr>
          <p:nvPr/>
        </p:nvSpPr>
        <p:spPr>
          <a:xfrm>
            <a:off x="522287" y="2209800"/>
            <a:ext cx="8099425" cy="4191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indent="-533400">
              <a:buFontTx/>
              <a:buNone/>
            </a:pPr>
            <a:r>
              <a:rPr lang="en-US" altLang="en-US" sz="2800" dirty="0"/>
              <a:t>EX. ABUTMENTS WERE SOLID </a:t>
            </a:r>
          </a:p>
          <a:p>
            <a:pPr marL="533400" indent="-533400">
              <a:buFontTx/>
              <a:buNone/>
            </a:pPr>
            <a:r>
              <a:rPr lang="en-US" altLang="en-US" sz="2800" dirty="0"/>
              <a:t>MAKE MINOR REPAIRS AND REUSE THEM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D6E747-0A0D-4735-B875-932AA2A649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47" y="3296477"/>
            <a:ext cx="4495800" cy="2830689"/>
          </a:xfrm>
          <a:prstGeom prst="rect">
            <a:avLst/>
          </a:prstGeom>
        </p:spPr>
      </p:pic>
      <p:pic>
        <p:nvPicPr>
          <p:cNvPr id="8" name="Picture 7" descr="A picture containing water&#10;&#10;Description automatically generated">
            <a:extLst>
              <a:ext uri="{FF2B5EF4-FFF2-40B4-BE49-F238E27FC236}">
                <a16:creationId xmlns:a16="http://schemas.microsoft.com/office/drawing/2014/main" id="{33365748-4EE6-4131-9A33-6BA31810DE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2372" y="3276600"/>
            <a:ext cx="4246032" cy="283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919688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85800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SPRY ROAD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E0BCAF-CC27-4F86-AAF1-D48CF24BC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884260"/>
            <a:ext cx="7620000" cy="484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70494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85800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SPRY ROAD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D842D-4868-4CB8-9762-F1F6DBEAD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981200"/>
            <a:ext cx="7557202" cy="475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169894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85800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SPRY ROAD</a:t>
            </a:r>
          </a:p>
        </p:txBody>
      </p:sp>
      <p:pic>
        <p:nvPicPr>
          <p:cNvPr id="5" name="Picture 4" descr="A train on the railway tracks&#10;&#10;Description automatically generated with medium confidence">
            <a:extLst>
              <a:ext uri="{FF2B5EF4-FFF2-40B4-BE49-F238E27FC236}">
                <a16:creationId xmlns:a16="http://schemas.microsoft.com/office/drawing/2014/main" id="{6A195CA5-4E1A-4D6B-86C4-56C79E43B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99" y="2571751"/>
            <a:ext cx="4292600" cy="3219450"/>
          </a:xfrm>
          <a:prstGeom prst="rect">
            <a:avLst/>
          </a:prstGeom>
        </p:spPr>
      </p:pic>
      <p:pic>
        <p:nvPicPr>
          <p:cNvPr id="10" name="Picture 9" descr="A bridge over a river&#10;&#10;Description automatically generated with low confidence">
            <a:extLst>
              <a:ext uri="{FF2B5EF4-FFF2-40B4-BE49-F238E27FC236}">
                <a16:creationId xmlns:a16="http://schemas.microsoft.com/office/drawing/2014/main" id="{6CE4F765-3540-4D55-A9F4-0B30FD9335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2" y="2571751"/>
            <a:ext cx="4292599" cy="321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8460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85800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SPRY ROAD</a:t>
            </a:r>
          </a:p>
        </p:txBody>
      </p:sp>
      <p:pic>
        <p:nvPicPr>
          <p:cNvPr id="4" name="Picture 3" descr="A person fixing a roof&#10;&#10;Description automatically generated with low confidence">
            <a:extLst>
              <a:ext uri="{FF2B5EF4-FFF2-40B4-BE49-F238E27FC236}">
                <a16:creationId xmlns:a16="http://schemas.microsoft.com/office/drawing/2014/main" id="{F7025924-693A-432E-AA3B-84C1DEAA10F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7400"/>
            <a:ext cx="3314700" cy="4419600"/>
          </a:xfrm>
          <a:prstGeom prst="rect">
            <a:avLst/>
          </a:prstGeom>
        </p:spPr>
      </p:pic>
      <p:pic>
        <p:nvPicPr>
          <p:cNvPr id="8" name="Picture 7" descr="A picture containing tree, outdoor, ground, way&#10;&#10;Description automatically generated">
            <a:extLst>
              <a:ext uri="{FF2B5EF4-FFF2-40B4-BE49-F238E27FC236}">
                <a16:creationId xmlns:a16="http://schemas.microsoft.com/office/drawing/2014/main" id="{01B0B67C-739F-4DA5-8C37-570679B6CC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914" y="2057400"/>
            <a:ext cx="33147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930786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85800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SPRY ROAD</a:t>
            </a:r>
          </a:p>
        </p:txBody>
      </p:sp>
      <p:pic>
        <p:nvPicPr>
          <p:cNvPr id="8" name="Picture 7" descr="A group of men working on a solar panel&#10;&#10;Description automatically generated with medium confidence">
            <a:extLst>
              <a:ext uri="{FF2B5EF4-FFF2-40B4-BE49-F238E27FC236}">
                <a16:creationId xmlns:a16="http://schemas.microsoft.com/office/drawing/2014/main" id="{581062BD-DEB0-40B3-A4E9-EE149F1F2C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3" y="1676400"/>
            <a:ext cx="6681787" cy="501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260764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742950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r>
              <a:rPr lang="en-US" altLang="en-US" sz="4400" dirty="0">
                <a:solidFill>
                  <a:schemeClr val="bg2"/>
                </a:solidFill>
                <a:latin typeface="+mj-lt"/>
                <a:cs typeface="+mn-cs"/>
              </a:rPr>
              <a:t>Muskingum</a:t>
            </a:r>
            <a:r>
              <a:rPr lang="en-US" altLang="en-US" sz="4400" dirty="0">
                <a:latin typeface="+mj-lt"/>
                <a:cs typeface="+mn-cs"/>
              </a:rPr>
              <a:t> </a:t>
            </a:r>
            <a:r>
              <a:rPr lang="en-US" altLang="en-US" sz="4400" dirty="0">
                <a:solidFill>
                  <a:schemeClr val="bg2"/>
                </a:solidFill>
                <a:latin typeface="+mj-lt"/>
                <a:cs typeface="+mn-cs"/>
              </a:rPr>
              <a:t>County</a:t>
            </a:r>
          </a:p>
          <a:p>
            <a:pPr algn="ctr">
              <a:lnSpc>
                <a:spcPts val="48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4400" dirty="0">
                <a:solidFill>
                  <a:schemeClr val="bg2"/>
                </a:solidFill>
                <a:latin typeface="+mj-lt"/>
                <a:cs typeface="+mn-cs"/>
              </a:rPr>
              <a:t>Southeastern Ohio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5F9B886-BFA9-45CA-ADC7-C7C902346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3733800"/>
            <a:ext cx="8382000" cy="181588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Char char="•"/>
              <a:defRPr/>
            </a:pPr>
            <a:r>
              <a:rPr lang="en-US" altLang="en-US" sz="2800" dirty="0">
                <a:cs typeface="+mn-cs"/>
              </a:rPr>
              <a:t>Population 86,000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Char char="•"/>
              <a:defRPr/>
            </a:pPr>
            <a:r>
              <a:rPr lang="en-US" altLang="en-US" sz="2800" dirty="0">
                <a:latin typeface="+mj-lt"/>
                <a:cs typeface="+mn-cs"/>
              </a:rPr>
              <a:t>670 Sq. Miles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Char char="•"/>
              <a:defRPr/>
            </a:pPr>
            <a:r>
              <a:rPr lang="en-US" altLang="en-US" sz="2800" dirty="0">
                <a:latin typeface="+mj-lt"/>
                <a:cs typeface="+mn-cs"/>
              </a:rPr>
              <a:t>25 Townships Both the largest (Newton) and the smallest (Jefferson) in the state</a:t>
            </a:r>
          </a:p>
        </p:txBody>
      </p:sp>
      <p:pic>
        <p:nvPicPr>
          <p:cNvPr id="5" name="Picture 6" descr="C:\Users\mjeicher\Documents\mark\Presentations\location.JPG">
            <a:extLst>
              <a:ext uri="{FF2B5EF4-FFF2-40B4-BE49-F238E27FC236}">
                <a16:creationId xmlns:a16="http://schemas.microsoft.com/office/drawing/2014/main" id="{F7851DD6-8AE0-4D14-87DE-EBC3DC047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0" y="1806575"/>
            <a:ext cx="2990850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9346022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85800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SPRY ROAD</a:t>
            </a:r>
          </a:p>
        </p:txBody>
      </p:sp>
      <p:pic>
        <p:nvPicPr>
          <p:cNvPr id="4" name="Picture 3" descr="A picture containing outdoor, light&#10;&#10;Description automatically generated">
            <a:extLst>
              <a:ext uri="{FF2B5EF4-FFF2-40B4-BE49-F238E27FC236}">
                <a16:creationId xmlns:a16="http://schemas.microsoft.com/office/drawing/2014/main" id="{E9896FCC-ACED-4A1E-85A5-FBCD177E1C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45890" y="2517575"/>
            <a:ext cx="4786313" cy="3589735"/>
          </a:xfrm>
          <a:prstGeom prst="rect">
            <a:avLst/>
          </a:prstGeom>
        </p:spPr>
      </p:pic>
      <p:pic>
        <p:nvPicPr>
          <p:cNvPr id="8" name="Picture 7" descr="A group of people working on a railroad track&#10;&#10;Description automatically generated with low confidence">
            <a:extLst>
              <a:ext uri="{FF2B5EF4-FFF2-40B4-BE49-F238E27FC236}">
                <a16:creationId xmlns:a16="http://schemas.microsoft.com/office/drawing/2014/main" id="{52DDCF8B-8130-4B41-BDA5-0246A2E5AB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0231"/>
          <a:stretch/>
        </p:blipFill>
        <p:spPr>
          <a:xfrm>
            <a:off x="3895724" y="1971674"/>
            <a:ext cx="4638675" cy="524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901867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85800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SPRY ROAD</a:t>
            </a:r>
          </a:p>
        </p:txBody>
      </p:sp>
      <p:pic>
        <p:nvPicPr>
          <p:cNvPr id="4" name="Picture 3" descr="A picture containing rock, outdoor, building, stone&#10;&#10;Description automatically generated">
            <a:extLst>
              <a:ext uri="{FF2B5EF4-FFF2-40B4-BE49-F238E27FC236}">
                <a16:creationId xmlns:a16="http://schemas.microsoft.com/office/drawing/2014/main" id="{69B884CD-6833-4040-AF7E-69E3D83929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047875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6962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85800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SPRY ROAD</a:t>
            </a:r>
          </a:p>
        </p:txBody>
      </p:sp>
      <p:pic>
        <p:nvPicPr>
          <p:cNvPr id="4" name="Picture 3" descr="A bridge over a river&#10;&#10;Description automatically generated with medium confidence">
            <a:extLst>
              <a:ext uri="{FF2B5EF4-FFF2-40B4-BE49-F238E27FC236}">
                <a16:creationId xmlns:a16="http://schemas.microsoft.com/office/drawing/2014/main" id="{4F9F922C-6C9D-49B3-995B-8F25CF92B6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2066926"/>
            <a:ext cx="7952151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302941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85800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SPRY ROAD</a:t>
            </a:r>
          </a:p>
        </p:txBody>
      </p:sp>
      <p:pic>
        <p:nvPicPr>
          <p:cNvPr id="4" name="Picture 3" descr="A road with trees on the side&#10;&#10;Description automatically generated with medium confidence">
            <a:extLst>
              <a:ext uri="{FF2B5EF4-FFF2-40B4-BE49-F238E27FC236}">
                <a16:creationId xmlns:a16="http://schemas.microsoft.com/office/drawing/2014/main" id="{FA2ADC0E-FD01-402D-9B2B-952C073141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0" y="2286000"/>
            <a:ext cx="6446520" cy="413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056400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85800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SPRY ROAD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79E3E8-8A24-48C7-BA4A-5EF22B1F3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838325"/>
            <a:ext cx="7924799" cy="490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01542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85800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SPRY ROAD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7553762-8D21-4C01-8AC7-071DE46BB450}"/>
              </a:ext>
            </a:extLst>
          </p:cNvPr>
          <p:cNvSpPr txBox="1">
            <a:spLocks/>
          </p:cNvSpPr>
          <p:nvPr/>
        </p:nvSpPr>
        <p:spPr>
          <a:xfrm>
            <a:off x="522287" y="2286000"/>
            <a:ext cx="8099425" cy="4191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indent="-533400">
              <a:buFontTx/>
              <a:buNone/>
            </a:pPr>
            <a:r>
              <a:rPr lang="en-US" altLang="en-US" sz="4400" b="1" dirty="0"/>
              <a:t>Span 62 Ft.</a:t>
            </a:r>
          </a:p>
          <a:p>
            <a:pPr marL="533400" indent="-533400">
              <a:buFontTx/>
              <a:buNone/>
            </a:pPr>
            <a:endParaRPr lang="en-US" altLang="en-US" sz="4400" b="1" dirty="0"/>
          </a:p>
          <a:p>
            <a:pPr marL="533400" indent="-533400">
              <a:buFontTx/>
              <a:buNone/>
            </a:pPr>
            <a:r>
              <a:rPr lang="en-US" altLang="en-US" sz="4400" b="1" dirty="0"/>
              <a:t>Total Cost of Project $73,037.06</a:t>
            </a:r>
          </a:p>
        </p:txBody>
      </p:sp>
    </p:spTree>
    <p:extLst>
      <p:ext uri="{BB962C8B-B14F-4D97-AF65-F5344CB8AC3E}">
        <p14:creationId xmlns:p14="http://schemas.microsoft.com/office/powerpoint/2010/main" val="639836859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-9525" y="700087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CHAPEL HILL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4AF1C2A-85C1-4EF5-8142-1145BAFD9855}"/>
              </a:ext>
            </a:extLst>
          </p:cNvPr>
          <p:cNvSpPr txBox="1">
            <a:spLocks/>
          </p:cNvSpPr>
          <p:nvPr/>
        </p:nvSpPr>
        <p:spPr>
          <a:xfrm>
            <a:off x="522287" y="2286000"/>
            <a:ext cx="8099425" cy="4191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indent="-533400">
              <a:buFontTx/>
              <a:buNone/>
            </a:pPr>
            <a:r>
              <a:rPr lang="en-US" altLang="en-US" sz="2800" dirty="0"/>
              <a:t>C7.1 moisture is leaching thru deck throughout w/</a:t>
            </a:r>
            <a:r>
              <a:rPr lang="en-US" altLang="en-US" sz="2800" dirty="0" err="1"/>
              <a:t>efflor</a:t>
            </a:r>
            <a:r>
              <a:rPr lang="en-US" altLang="en-US" sz="2800" dirty="0"/>
              <a:t>.  </a:t>
            </a:r>
            <a:r>
              <a:rPr lang="en-US" altLang="en-US" sz="2800" dirty="0" err="1"/>
              <a:t>Stalagtite</a:t>
            </a:r>
            <a:r>
              <a:rPr lang="en-US" altLang="en-US" sz="2800" dirty="0"/>
              <a:t> formation is </a:t>
            </a:r>
            <a:r>
              <a:rPr lang="en-US" altLang="en-US" sz="2800" dirty="0" err="1"/>
              <a:t>prevelant</a:t>
            </a:r>
            <a:r>
              <a:rPr lang="en-US" altLang="en-US" sz="2800" dirty="0"/>
              <a:t>. </a:t>
            </a:r>
          </a:p>
          <a:p>
            <a:pPr marL="533400" indent="-533400">
              <a:buFontTx/>
              <a:buNone/>
            </a:pPr>
            <a:r>
              <a:rPr lang="en-US" altLang="en-US" sz="2800" dirty="0"/>
              <a:t>C15.1 beam 1 and 5 have advanced section loss in web at bearing. Beam 2 is nearly the same at original bearing on forward </a:t>
            </a:r>
            <a:r>
              <a:rPr lang="en-US" altLang="en-US" sz="2800" dirty="0" err="1"/>
              <a:t>abmt</a:t>
            </a:r>
            <a:r>
              <a:rPr lang="en-US" altLang="en-US" sz="2800" dirty="0"/>
              <a:t>.  </a:t>
            </a:r>
          </a:p>
          <a:p>
            <a:pPr marL="533400" indent="-533400">
              <a:buFontTx/>
              <a:buNone/>
            </a:pPr>
            <a:r>
              <a:rPr lang="en-US" altLang="en-US" sz="2800" dirty="0"/>
              <a:t>C16 cross frames failed b/t beams 1 and 2 at forward </a:t>
            </a:r>
            <a:r>
              <a:rPr lang="en-US" altLang="en-US" sz="2800" dirty="0" err="1"/>
              <a:t>abmt</a:t>
            </a:r>
            <a:r>
              <a:rPr lang="en-US" alt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7284230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-9525" y="700087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CHAPEL HILL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67E6C119-E89F-4727-AFE3-4683411511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705100"/>
            <a:ext cx="4419600" cy="3314700"/>
          </a:xfrm>
          <a:prstGeom prst="rect">
            <a:avLst/>
          </a:prstGeom>
        </p:spPr>
      </p:pic>
      <p:pic>
        <p:nvPicPr>
          <p:cNvPr id="8" name="Picture 7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0F291987-74C3-44A6-9647-83747A97150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8" y="2705099"/>
            <a:ext cx="4419601" cy="331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650466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-9525" y="700087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CHAPEL HILL</a:t>
            </a:r>
          </a:p>
        </p:txBody>
      </p:sp>
      <p:pic>
        <p:nvPicPr>
          <p:cNvPr id="4" name="Picture 3" descr="A bench sits unoccupied&#10;&#10;Description automatically generated with medium confidence">
            <a:extLst>
              <a:ext uri="{FF2B5EF4-FFF2-40B4-BE49-F238E27FC236}">
                <a16:creationId xmlns:a16="http://schemas.microsoft.com/office/drawing/2014/main" id="{2E00BA7E-1C63-4B6D-8CCA-1C189BD55E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12" y="2476500"/>
            <a:ext cx="4319588" cy="3429000"/>
          </a:xfrm>
          <a:prstGeom prst="rect">
            <a:avLst/>
          </a:prstGeom>
        </p:spPr>
      </p:pic>
      <p:pic>
        <p:nvPicPr>
          <p:cNvPr id="9" name="Picture 8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6B5AF23C-54ED-4D2F-9FA8-07BB8B5BF2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188" y="2481262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443955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-9525" y="700087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CHAPEL HILL</a:t>
            </a:r>
          </a:p>
        </p:txBody>
      </p:sp>
      <p:pic>
        <p:nvPicPr>
          <p:cNvPr id="4" name="Picture 3" descr="A picture containing ground, outdoor, stone, cement&#10;&#10;Description automatically generated">
            <a:extLst>
              <a:ext uri="{FF2B5EF4-FFF2-40B4-BE49-F238E27FC236}">
                <a16:creationId xmlns:a16="http://schemas.microsoft.com/office/drawing/2014/main" id="{E9E9C7D4-9579-44B7-931E-68F7CA888C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" y="2806302"/>
            <a:ext cx="4252913" cy="3189685"/>
          </a:xfrm>
          <a:prstGeom prst="rect">
            <a:avLst/>
          </a:prstGeom>
        </p:spPr>
      </p:pic>
      <p:pic>
        <p:nvPicPr>
          <p:cNvPr id="7" name="Picture 6" descr="A road with snow on the side&#10;&#10;Description automatically generated with low confidence">
            <a:extLst>
              <a:ext uri="{FF2B5EF4-FFF2-40B4-BE49-F238E27FC236}">
                <a16:creationId xmlns:a16="http://schemas.microsoft.com/office/drawing/2014/main" id="{DFF27F44-2A74-4C03-B182-C915281BCA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50"/>
          <a:stretch/>
        </p:blipFill>
        <p:spPr>
          <a:xfrm rot="5400000">
            <a:off x="4600575" y="2658069"/>
            <a:ext cx="434340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85929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85800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Infrastructure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D927789-C87A-459C-8B12-C35B2CBB643B}"/>
              </a:ext>
            </a:extLst>
          </p:cNvPr>
          <p:cNvSpPr txBox="1">
            <a:spLocks/>
          </p:cNvSpPr>
          <p:nvPr/>
        </p:nvSpPr>
        <p:spPr>
          <a:xfrm>
            <a:off x="522287" y="2209800"/>
            <a:ext cx="8099425" cy="4191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indent="-533400">
              <a:buFontTx/>
              <a:buNone/>
            </a:pPr>
            <a:r>
              <a:rPr lang="en-US" altLang="en-US" sz="2800" dirty="0"/>
              <a:t>Road Mileage	 527 Miles</a:t>
            </a:r>
          </a:p>
          <a:p>
            <a:pPr marL="533400" indent="-533400">
              <a:buFontTx/>
              <a:buNone/>
            </a:pPr>
            <a:endParaRPr lang="en-US" altLang="en-US" sz="2800" dirty="0"/>
          </a:p>
          <a:p>
            <a:pPr marL="533400" indent="-533400">
              <a:buFontTx/>
              <a:buNone/>
            </a:pPr>
            <a:r>
              <a:rPr lang="en-US" altLang="en-US" sz="2800" dirty="0"/>
              <a:t>The most centerline mileage by County in Ohio.</a:t>
            </a:r>
          </a:p>
          <a:p>
            <a:pPr marL="533400" indent="-533400">
              <a:buFontTx/>
              <a:buNone/>
            </a:pPr>
            <a:endParaRPr lang="en-US" altLang="en-US" sz="2800" dirty="0"/>
          </a:p>
          <a:p>
            <a:pPr marL="533400" indent="-533400">
              <a:buFontTx/>
              <a:buNone/>
            </a:pPr>
            <a:r>
              <a:rPr lang="en-US" altLang="en-US" sz="2800" dirty="0"/>
              <a:t>Bridges		396</a:t>
            </a:r>
          </a:p>
          <a:p>
            <a:pPr marL="533400" indent="-533400">
              <a:buFontTx/>
              <a:buNone/>
            </a:pPr>
            <a:endParaRPr lang="en-US" altLang="en-US" sz="2800" dirty="0"/>
          </a:p>
          <a:p>
            <a:pPr marL="533400" indent="-533400">
              <a:buFontTx/>
              <a:buNone/>
            </a:pPr>
            <a:r>
              <a:rPr lang="en-US" altLang="en-US" sz="2800" dirty="0"/>
              <a:t>10</a:t>
            </a:r>
            <a:r>
              <a:rPr lang="en-US" altLang="en-US" sz="2800" baseline="30000" dirty="0"/>
              <a:t>th </a:t>
            </a:r>
            <a:r>
              <a:rPr lang="en-US" altLang="en-US" sz="2800" dirty="0"/>
              <a:t> </a:t>
            </a:r>
            <a:r>
              <a:rPr lang="en-US" altLang="en-US" sz="2800" dirty="0" err="1"/>
              <a:t>ish</a:t>
            </a:r>
            <a:r>
              <a:rPr lang="en-US" altLang="en-US" sz="2800" dirty="0"/>
              <a:t> most Bridges by County in Ohio.</a:t>
            </a:r>
          </a:p>
        </p:txBody>
      </p:sp>
    </p:spTree>
    <p:extLst>
      <p:ext uri="{BB962C8B-B14F-4D97-AF65-F5344CB8AC3E}">
        <p14:creationId xmlns:p14="http://schemas.microsoft.com/office/powerpoint/2010/main" val="3546133586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-9525" y="700087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CHAPEL HILL</a:t>
            </a:r>
          </a:p>
        </p:txBody>
      </p:sp>
      <p:pic>
        <p:nvPicPr>
          <p:cNvPr id="4" name="Picture 3" descr="A picture containing building, outdoor, stone, roof&#10;&#10;Description automatically generated">
            <a:extLst>
              <a:ext uri="{FF2B5EF4-FFF2-40B4-BE49-F238E27FC236}">
                <a16:creationId xmlns:a16="http://schemas.microsoft.com/office/drawing/2014/main" id="{6CA37724-ADB1-484B-9D4A-86E9581AA0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2590800"/>
            <a:ext cx="3900487" cy="3376612"/>
          </a:xfrm>
          <a:prstGeom prst="rect">
            <a:avLst/>
          </a:prstGeom>
        </p:spPr>
      </p:pic>
      <p:pic>
        <p:nvPicPr>
          <p:cNvPr id="7" name="Picture 6" descr="A picture containing wood, roof&#10;&#10;Description automatically generated">
            <a:extLst>
              <a:ext uri="{FF2B5EF4-FFF2-40B4-BE49-F238E27FC236}">
                <a16:creationId xmlns:a16="http://schemas.microsoft.com/office/drawing/2014/main" id="{870DEFA4-4304-44C2-8F2A-3D569E45D4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2584846"/>
            <a:ext cx="4510087" cy="338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593799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-9525" y="700087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CHAPEL HILL</a:t>
            </a:r>
          </a:p>
        </p:txBody>
      </p:sp>
      <p:pic>
        <p:nvPicPr>
          <p:cNvPr id="4" name="Picture 3" descr="A picture containing old, dirty&#10;&#10;Description automatically generated">
            <a:extLst>
              <a:ext uri="{FF2B5EF4-FFF2-40B4-BE49-F238E27FC236}">
                <a16:creationId xmlns:a16="http://schemas.microsoft.com/office/drawing/2014/main" id="{C6AEF43E-77B8-4992-A87C-8CEFC9C4AE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0574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98199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-9525" y="700087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CHAPEL HILL</a:t>
            </a:r>
          </a:p>
        </p:txBody>
      </p:sp>
      <p:pic>
        <p:nvPicPr>
          <p:cNvPr id="4" name="Picture 3" descr="A picture containing concrete, old, stone, cement&#10;&#10;Description automatically generated">
            <a:extLst>
              <a:ext uri="{FF2B5EF4-FFF2-40B4-BE49-F238E27FC236}">
                <a16:creationId xmlns:a16="http://schemas.microsoft.com/office/drawing/2014/main" id="{A62DB011-632C-43D0-ACDC-0A44D904E2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981200"/>
            <a:ext cx="62484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014066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-9525" y="700087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CHAPEL HILL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685858-D268-4803-B46A-BF0A7B7C1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790700"/>
            <a:ext cx="7467600" cy="49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24341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-9525" y="700087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CHAPEL HILL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AAAE09-2A12-4283-96DA-5CD6D4D5D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804987"/>
            <a:ext cx="7427732" cy="490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06358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-9525" y="700087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CHAPEL HILL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8AFB6D-B51C-40E2-B1D1-0C491425F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19" y="1857374"/>
            <a:ext cx="7631323" cy="500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639320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-9525" y="700087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CHAPEL HILL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3D22BD-0071-4DDC-BD2A-F8AFBE9BE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" y="1814512"/>
            <a:ext cx="7620000" cy="487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92321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-9525" y="700087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CHAPEL HILL</a:t>
            </a:r>
          </a:p>
        </p:txBody>
      </p:sp>
      <p:pic>
        <p:nvPicPr>
          <p:cNvPr id="7" name="Picture 6" descr="A picture containing building, ground, person, outdoor&#10;&#10;Description automatically generated">
            <a:extLst>
              <a:ext uri="{FF2B5EF4-FFF2-40B4-BE49-F238E27FC236}">
                <a16:creationId xmlns:a16="http://schemas.microsoft.com/office/drawing/2014/main" id="{3C528EE5-5C3B-46C3-BEB6-751B08952F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2590800"/>
            <a:ext cx="4505325" cy="3378994"/>
          </a:xfrm>
          <a:prstGeom prst="rect">
            <a:avLst/>
          </a:prstGeom>
        </p:spPr>
      </p:pic>
      <p:pic>
        <p:nvPicPr>
          <p:cNvPr id="9" name="Picture 8" descr="A picture containing outdoor, stone&#10;&#10;Description automatically generated">
            <a:extLst>
              <a:ext uri="{FF2B5EF4-FFF2-40B4-BE49-F238E27FC236}">
                <a16:creationId xmlns:a16="http://schemas.microsoft.com/office/drawing/2014/main" id="{6361FD50-D974-409C-9660-64DFC09507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908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653489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-9525" y="700087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CHAPEL HILL</a:t>
            </a:r>
          </a:p>
        </p:txBody>
      </p:sp>
      <p:pic>
        <p:nvPicPr>
          <p:cNvPr id="5" name="Picture 4" descr="A picture containing ground, outdoor, dirt&#10;&#10;Description automatically generated">
            <a:extLst>
              <a:ext uri="{FF2B5EF4-FFF2-40B4-BE49-F238E27FC236}">
                <a16:creationId xmlns:a16="http://schemas.microsoft.com/office/drawing/2014/main" id="{CF1B45F5-83C8-47B3-A4BD-1DCFDE1E75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3" y="1843087"/>
            <a:ext cx="3657600" cy="4876800"/>
          </a:xfrm>
          <a:prstGeom prst="rect">
            <a:avLst/>
          </a:prstGeom>
        </p:spPr>
      </p:pic>
      <p:pic>
        <p:nvPicPr>
          <p:cNvPr id="8" name="Picture 7" descr="A picture containing ground, outdoor, dirt, dirty&#10;&#10;Description automatically generated">
            <a:extLst>
              <a:ext uri="{FF2B5EF4-FFF2-40B4-BE49-F238E27FC236}">
                <a16:creationId xmlns:a16="http://schemas.microsoft.com/office/drawing/2014/main" id="{7CCC6757-7464-41B4-98B8-386CCB61D34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857374"/>
            <a:ext cx="36576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38299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-9525" y="700087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CHAPEL HILL</a:t>
            </a:r>
          </a:p>
        </p:txBody>
      </p:sp>
      <p:pic>
        <p:nvPicPr>
          <p:cNvPr id="4" name="Picture 3" descr="A picture containing outdoor, sky, grass&#10;&#10;Description automatically generated">
            <a:extLst>
              <a:ext uri="{FF2B5EF4-FFF2-40B4-BE49-F238E27FC236}">
                <a16:creationId xmlns:a16="http://schemas.microsoft.com/office/drawing/2014/main" id="{2A532B51-A16D-4BEF-8C03-E31269D463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57374"/>
            <a:ext cx="3657600" cy="4876800"/>
          </a:xfrm>
          <a:prstGeom prst="rect">
            <a:avLst/>
          </a:prstGeom>
        </p:spPr>
      </p:pic>
      <p:pic>
        <p:nvPicPr>
          <p:cNvPr id="7" name="Picture 6" descr="A picture containing outdoor, ground&#10;&#10;Description automatically generated">
            <a:extLst>
              <a:ext uri="{FF2B5EF4-FFF2-40B4-BE49-F238E27FC236}">
                <a16:creationId xmlns:a16="http://schemas.microsoft.com/office/drawing/2014/main" id="{81C2FE83-E97A-4D86-85CC-136B8746DC2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52612"/>
            <a:ext cx="36576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85700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85800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</a:rPr>
              <a:t>BUDGET</a:t>
            </a:r>
            <a:endParaRPr lang="en-US" altLang="en-US" sz="44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D927789-C87A-459C-8B12-C35B2CBB643B}"/>
              </a:ext>
            </a:extLst>
          </p:cNvPr>
          <p:cNvSpPr txBox="1">
            <a:spLocks/>
          </p:cNvSpPr>
          <p:nvPr/>
        </p:nvSpPr>
        <p:spPr>
          <a:xfrm>
            <a:off x="522287" y="1971582"/>
            <a:ext cx="8099425" cy="488641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indent="-533400">
              <a:buFontTx/>
              <a:buNone/>
            </a:pPr>
            <a:r>
              <a:rPr lang="en-US" altLang="en-US" sz="2800" dirty="0"/>
              <a:t>Annual Budget = 8 Million up 1 Million from last year </a:t>
            </a:r>
          </a:p>
          <a:p>
            <a:pPr marL="533400" indent="-533400">
              <a:buFontTx/>
              <a:buNone/>
            </a:pPr>
            <a:r>
              <a:rPr lang="en-US" altLang="en-US" sz="2800" dirty="0"/>
              <a:t>				Permissive License Plate Fees</a:t>
            </a:r>
          </a:p>
          <a:p>
            <a:pPr marL="533400" indent="-533400">
              <a:buFontTx/>
              <a:buNone/>
            </a:pPr>
            <a:r>
              <a:rPr lang="en-US" altLang="en-US" sz="2800" dirty="0"/>
              <a:t>That means we have to be creative</a:t>
            </a:r>
          </a:p>
          <a:p>
            <a:pPr marL="533400" indent="-533400">
              <a:buFontTx/>
              <a:buNone/>
            </a:pPr>
            <a:endParaRPr lang="en-US" altLang="en-US" sz="2800" dirty="0"/>
          </a:p>
          <a:p>
            <a:r>
              <a:rPr lang="en-US" altLang="en-US" sz="2800" dirty="0"/>
              <a:t>Repurposing used Interstate Beams </a:t>
            </a:r>
          </a:p>
          <a:p>
            <a:r>
              <a:rPr lang="en-US" altLang="en-US" sz="2800" dirty="0"/>
              <a:t>Fabricate Concrete Beams.</a:t>
            </a:r>
          </a:p>
          <a:p>
            <a:r>
              <a:rPr lang="en-US" altLang="en-US" sz="2800" dirty="0"/>
              <a:t>Installing used box culverts</a:t>
            </a:r>
          </a:p>
          <a:p>
            <a:r>
              <a:rPr lang="en-US" altLang="en-US" sz="2800" dirty="0"/>
              <a:t>In-house design of LPA Projects</a:t>
            </a:r>
          </a:p>
        </p:txBody>
      </p:sp>
    </p:spTree>
    <p:extLst>
      <p:ext uri="{BB962C8B-B14F-4D97-AF65-F5344CB8AC3E}">
        <p14:creationId xmlns:p14="http://schemas.microsoft.com/office/powerpoint/2010/main" val="3650031848"/>
      </p:ext>
    </p:extLst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-9525" y="700087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CHAPEL HILL</a:t>
            </a:r>
          </a:p>
        </p:txBody>
      </p:sp>
      <p:pic>
        <p:nvPicPr>
          <p:cNvPr id="4" name="Picture 3" descr="A picture containing outdoor, grass, way, road&#10;&#10;Description automatically generated">
            <a:extLst>
              <a:ext uri="{FF2B5EF4-FFF2-40B4-BE49-F238E27FC236}">
                <a16:creationId xmlns:a16="http://schemas.microsoft.com/office/drawing/2014/main" id="{CDDAC7A3-7661-43BE-9B18-04C4D4FD47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67000"/>
            <a:ext cx="4267200" cy="3200400"/>
          </a:xfrm>
          <a:prstGeom prst="rect">
            <a:avLst/>
          </a:prstGeom>
        </p:spPr>
      </p:pic>
      <p:pic>
        <p:nvPicPr>
          <p:cNvPr id="5" name="Picture 4" descr="A picture containing ground, outdoor, hole, concrete&#10;&#10;Description automatically generated">
            <a:extLst>
              <a:ext uri="{FF2B5EF4-FFF2-40B4-BE49-F238E27FC236}">
                <a16:creationId xmlns:a16="http://schemas.microsoft.com/office/drawing/2014/main" id="{F6E18EEC-3425-402C-8258-094F56F1D3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337" y="2667000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93205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-9525" y="700087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CHAPEL HILL</a:t>
            </a:r>
          </a:p>
        </p:txBody>
      </p:sp>
      <p:pic>
        <p:nvPicPr>
          <p:cNvPr id="7" name="Picture 6" descr="A picture containing outdoor, tree, ground&#10;&#10;Description automatically generated">
            <a:extLst>
              <a:ext uri="{FF2B5EF4-FFF2-40B4-BE49-F238E27FC236}">
                <a16:creationId xmlns:a16="http://schemas.microsoft.com/office/drawing/2014/main" id="{3BDCF6BC-E07A-441C-8FB3-56A792A7A29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2743200"/>
            <a:ext cx="4521197" cy="3390898"/>
          </a:xfrm>
          <a:prstGeom prst="rect">
            <a:avLst/>
          </a:prstGeom>
        </p:spPr>
      </p:pic>
      <p:pic>
        <p:nvPicPr>
          <p:cNvPr id="9" name="Picture 8" descr="A picture containing tree, outdoor, ground, stone&#10;&#10;Description automatically generated">
            <a:extLst>
              <a:ext uri="{FF2B5EF4-FFF2-40B4-BE49-F238E27FC236}">
                <a16:creationId xmlns:a16="http://schemas.microsoft.com/office/drawing/2014/main" id="{851831ED-F12A-4CE8-837A-B7C2067EFE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2" y="2747962"/>
            <a:ext cx="4521198" cy="339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79822"/>
      </p:ext>
    </p:extLst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-9525" y="700087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CHAPEL HILL</a:t>
            </a:r>
          </a:p>
        </p:txBody>
      </p:sp>
      <p:pic>
        <p:nvPicPr>
          <p:cNvPr id="4" name="Picture 3" descr="A picture containing outdoor, sky, ground, tree&#10;&#10;Description automatically generated">
            <a:extLst>
              <a:ext uri="{FF2B5EF4-FFF2-40B4-BE49-F238E27FC236}">
                <a16:creationId xmlns:a16="http://schemas.microsoft.com/office/drawing/2014/main" id="{215FF6CC-E879-4254-ADCB-CF73E9F3DA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771652"/>
            <a:ext cx="6729410" cy="504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85483"/>
      </p:ext>
    </p:extLst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-9525" y="700087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CHAPEL HILL</a:t>
            </a:r>
          </a:p>
        </p:txBody>
      </p:sp>
      <p:pic>
        <p:nvPicPr>
          <p:cNvPr id="7" name="Picture 6" descr="A bridge over a river&#10;&#10;Description automatically generated with medium confidence">
            <a:extLst>
              <a:ext uri="{FF2B5EF4-FFF2-40B4-BE49-F238E27FC236}">
                <a16:creationId xmlns:a16="http://schemas.microsoft.com/office/drawing/2014/main" id="{5221D2EB-27CD-4D4C-ABFC-CE2EF7C8E4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7" t="-10976"/>
          <a:stretch/>
        </p:blipFill>
        <p:spPr>
          <a:xfrm>
            <a:off x="152400" y="1447799"/>
            <a:ext cx="8674553" cy="513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880716"/>
      </p:ext>
    </p:extLst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-9525" y="700087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CHAPEL HILL</a:t>
            </a:r>
          </a:p>
        </p:txBody>
      </p:sp>
      <p:pic>
        <p:nvPicPr>
          <p:cNvPr id="4" name="Picture 3" descr="A bridge over a river&#10;&#10;Description automatically generated with low confidence">
            <a:extLst>
              <a:ext uri="{FF2B5EF4-FFF2-40B4-BE49-F238E27FC236}">
                <a16:creationId xmlns:a16="http://schemas.microsoft.com/office/drawing/2014/main" id="{B32E3F49-D59A-4B11-AD9E-38DBF40A09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781" y="1857374"/>
            <a:ext cx="8834438" cy="487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840088"/>
      </p:ext>
    </p:extLst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-9525" y="700087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CHAPEL HILL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FD45D4-A625-41AC-928A-51BAEA1585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14" b="5844"/>
          <a:stretch/>
        </p:blipFill>
        <p:spPr>
          <a:xfrm>
            <a:off x="1899415" y="1866899"/>
            <a:ext cx="4226473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28450"/>
      </p:ext>
    </p:extLst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-9525" y="700087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CHAPEL HILL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626196D-D002-41FE-AC45-EA41DA179FC9}"/>
              </a:ext>
            </a:extLst>
          </p:cNvPr>
          <p:cNvSpPr txBox="1">
            <a:spLocks/>
          </p:cNvSpPr>
          <p:nvPr/>
        </p:nvSpPr>
        <p:spPr>
          <a:xfrm>
            <a:off x="522287" y="2286000"/>
            <a:ext cx="8099425" cy="4191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indent="-533400">
              <a:buFontTx/>
              <a:buNone/>
            </a:pPr>
            <a:r>
              <a:rPr lang="en-US" altLang="en-US" sz="4400" b="1" dirty="0"/>
              <a:t>Span 40 Ft.</a:t>
            </a:r>
          </a:p>
          <a:p>
            <a:pPr marL="533400" indent="-533400">
              <a:buFontTx/>
              <a:buNone/>
            </a:pPr>
            <a:r>
              <a:rPr lang="en-US" altLang="en-US" sz="4400" b="1" dirty="0"/>
              <a:t>Total Cost of Project $90,559.94</a:t>
            </a:r>
          </a:p>
          <a:p>
            <a:pPr marL="533400" indent="-533400">
              <a:buFontTx/>
              <a:buNone/>
            </a:pPr>
            <a:r>
              <a:rPr lang="en-US" altLang="en-US" sz="4400" b="1" dirty="0"/>
              <a:t>New Abutments</a:t>
            </a:r>
          </a:p>
          <a:p>
            <a:pPr marL="533400" indent="-533400">
              <a:buFontTx/>
              <a:buNone/>
            </a:pPr>
            <a:r>
              <a:rPr lang="en-US" altLang="en-US" sz="4400" b="1" dirty="0"/>
              <a:t>Saw Cutting Existing Abutments</a:t>
            </a:r>
          </a:p>
        </p:txBody>
      </p:sp>
    </p:spTree>
    <p:extLst>
      <p:ext uri="{BB962C8B-B14F-4D97-AF65-F5344CB8AC3E}">
        <p14:creationId xmlns:p14="http://schemas.microsoft.com/office/powerpoint/2010/main" val="1372978302"/>
      </p:ext>
    </p:extLst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67305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Concrete Beam Program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626196D-D002-41FE-AC45-EA41DA179FC9}"/>
              </a:ext>
            </a:extLst>
          </p:cNvPr>
          <p:cNvSpPr txBox="1">
            <a:spLocks/>
          </p:cNvSpPr>
          <p:nvPr/>
        </p:nvSpPr>
        <p:spPr>
          <a:xfrm>
            <a:off x="522287" y="2286000"/>
            <a:ext cx="8099425" cy="4191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indent="-533400">
              <a:buFontTx/>
              <a:buNone/>
            </a:pPr>
            <a:r>
              <a:rPr lang="en-US" altLang="en-US" sz="4400" b="1" dirty="0"/>
              <a:t>DESIGN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579D3962-258B-305F-9C90-8436B9107F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6" y="3448050"/>
            <a:ext cx="8874125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5141620"/>
      </p:ext>
    </p:extLst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67305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Concrete Beam Program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626196D-D002-41FE-AC45-EA41DA179FC9}"/>
              </a:ext>
            </a:extLst>
          </p:cNvPr>
          <p:cNvSpPr txBox="1">
            <a:spLocks/>
          </p:cNvSpPr>
          <p:nvPr/>
        </p:nvSpPr>
        <p:spPr>
          <a:xfrm>
            <a:off x="522287" y="2286000"/>
            <a:ext cx="8099425" cy="4191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indent="-533400">
              <a:buFontTx/>
              <a:buNone/>
            </a:pPr>
            <a:r>
              <a:rPr lang="en-US" altLang="en-US" sz="4400" b="1" dirty="0"/>
              <a:t>DESIGN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4C82CEE-927B-89B4-8BED-E992497E41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50" y="1925878"/>
            <a:ext cx="3524250" cy="493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9255083"/>
      </p:ext>
    </p:extLst>
  </p:cSld>
  <p:clrMapOvr>
    <a:masterClrMapping/>
  </p:clrMapOvr>
  <p:transition spd="med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67305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Concrete Beam Program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B3B7CF-882C-E699-9E9D-B62D7812CE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00922"/>
            <a:ext cx="3200400" cy="4267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D5E5E576-950F-ADBF-41B2-E2047163AE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077283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0694325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-14056" y="685800"/>
            <a:ext cx="88392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ts val="4800"/>
              </a:lnSpc>
              <a:spcBef>
                <a:spcPct val="0"/>
              </a:spcBef>
              <a:buNone/>
              <a:defRPr/>
            </a:pPr>
            <a:r>
              <a:rPr lang="nl-NL" altLang="en-US" sz="4000" dirty="0">
                <a:solidFill>
                  <a:schemeClr val="bg2"/>
                </a:solidFill>
                <a:latin typeface="+mj-lt"/>
                <a:cs typeface="+mn-cs"/>
              </a:rPr>
              <a:t>   Bridge Crew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en-US" altLang="en-US" sz="44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pic>
        <p:nvPicPr>
          <p:cNvPr id="9" name="Picture 8" descr="A group of men in a factory&#10;&#10;Description automatically generated">
            <a:extLst>
              <a:ext uri="{FF2B5EF4-FFF2-40B4-BE49-F238E27FC236}">
                <a16:creationId xmlns:a16="http://schemas.microsoft.com/office/drawing/2014/main" id="{D7870B95-56F6-7779-EABC-A14FEBC791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" y="1905000"/>
            <a:ext cx="3472405" cy="3048000"/>
          </a:xfrm>
          <a:prstGeom prst="rect">
            <a:avLst/>
          </a:prstGeom>
        </p:spPr>
      </p:pic>
      <p:pic>
        <p:nvPicPr>
          <p:cNvPr id="11" name="Picture 10" descr="A person using a grinder&#10;&#10;Description automatically generated">
            <a:extLst>
              <a:ext uri="{FF2B5EF4-FFF2-40B4-BE49-F238E27FC236}">
                <a16:creationId xmlns:a16="http://schemas.microsoft.com/office/drawing/2014/main" id="{AF1CC32B-4935-0B89-A4A4-55EB5E8145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126" y="152400"/>
            <a:ext cx="3088106" cy="4191000"/>
          </a:xfrm>
          <a:prstGeom prst="rect">
            <a:avLst/>
          </a:prstGeom>
        </p:spPr>
      </p:pic>
      <p:pic>
        <p:nvPicPr>
          <p:cNvPr id="13" name="Picture 12" descr="A person holding a bag of pebbles&#10;&#10;Description automatically generated">
            <a:extLst>
              <a:ext uri="{FF2B5EF4-FFF2-40B4-BE49-F238E27FC236}">
                <a16:creationId xmlns:a16="http://schemas.microsoft.com/office/drawing/2014/main" id="{44F23EF9-459E-CEC0-BC6B-5D65F4C899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577875" y="784157"/>
            <a:ext cx="4096282" cy="2883568"/>
          </a:xfrm>
          <a:prstGeom prst="rect">
            <a:avLst/>
          </a:prstGeom>
        </p:spPr>
      </p:pic>
      <p:pic>
        <p:nvPicPr>
          <p:cNvPr id="15" name="Picture 14" descr="A person sitting in a construction vehicle&#10;&#10;Description automatically generated">
            <a:extLst>
              <a:ext uri="{FF2B5EF4-FFF2-40B4-BE49-F238E27FC236}">
                <a16:creationId xmlns:a16="http://schemas.microsoft.com/office/drawing/2014/main" id="{8F0C68A6-B090-E942-1C94-47619185EF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370"/>
          <a:stretch/>
        </p:blipFill>
        <p:spPr>
          <a:xfrm>
            <a:off x="4495132" y="3512747"/>
            <a:ext cx="3237727" cy="334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696834"/>
      </p:ext>
    </p:extLst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67305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Concrete Beam Program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E9179A4-A006-6DA4-8376-8394345F69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8383588" cy="471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2019834"/>
      </p:ext>
    </p:extLst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67305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Concrete Beam Program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B11748-2AB2-9635-A0B9-5932607FF1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1836568"/>
            <a:ext cx="662940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348152"/>
      </p:ext>
    </p:extLst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67305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Concrete Beam Program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EDEF320-9368-19BD-6070-907642F9F3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057400"/>
            <a:ext cx="3557588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1980487"/>
      </p:ext>
    </p:extLst>
  </p:cSld>
  <p:clrMapOvr>
    <a:masterClrMapping/>
  </p:clrMapOvr>
  <p:transition spd="med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-152400" y="609600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Concrete Beam Program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2CAFE6-9A00-8397-EE2C-C307B31D08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1981200"/>
            <a:ext cx="8255000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482927"/>
      </p:ext>
    </p:extLst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67305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Shannon Valley Road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E94B9A-B5C9-851B-662C-F6C1D28D80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24050"/>
            <a:ext cx="64770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0938113"/>
      </p:ext>
    </p:extLst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67305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Shannon Valley Road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5F50376-8434-ACD6-C126-C3D8644CD4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22" y="2057400"/>
            <a:ext cx="3429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312F8625-97D0-E79E-D848-27648CC52BC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054441"/>
            <a:ext cx="3429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6523933"/>
      </p:ext>
    </p:extLst>
  </p:cSld>
  <p:clrMapOvr>
    <a:masterClrMapping/>
  </p:clrMapOvr>
  <p:transition spd="med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67305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Shannon Valley Road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1B694F1-5289-2D34-D547-4ADFD1BDA1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48370"/>
            <a:ext cx="4724400" cy="48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9057974"/>
      </p:ext>
    </p:extLst>
  </p:cSld>
  <p:clrMapOvr>
    <a:masterClrMapping/>
  </p:clrMapOvr>
  <p:transition spd="med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67305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Shannon Valley Road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6F9BF8E-C6A3-B176-0C52-57A5631195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81200"/>
            <a:ext cx="61722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324164"/>
      </p:ext>
    </p:extLst>
  </p:cSld>
  <p:clrMapOvr>
    <a:masterClrMapping/>
  </p:clrMapOvr>
  <p:transition spd="med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67305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Shannon Valley Road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B321DBE-73BC-FF8D-F204-B9D483514C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0"/>
            <a:ext cx="3475978" cy="463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286AAA-4A23-2004-D0D0-C0A3AB3A5E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76800" y="1989338"/>
            <a:ext cx="3897140" cy="456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1970651"/>
      </p:ext>
    </p:extLst>
  </p:cSld>
  <p:clrMapOvr>
    <a:masterClrMapping/>
  </p:clrMapOvr>
  <p:transition spd="med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67305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Shannon Valley Road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CD72375-C590-F75D-55D2-C0D28EECE8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81200"/>
            <a:ext cx="35052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6413006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-14056" y="685800"/>
            <a:ext cx="88392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ts val="4800"/>
              </a:lnSpc>
              <a:spcBef>
                <a:spcPct val="0"/>
              </a:spcBef>
              <a:buNone/>
              <a:defRPr/>
            </a:pPr>
            <a:r>
              <a:rPr lang="nl-NL" altLang="en-US" sz="4000" dirty="0">
                <a:solidFill>
                  <a:schemeClr val="bg2"/>
                </a:solidFill>
                <a:latin typeface="+mj-lt"/>
                <a:cs typeface="+mn-cs"/>
              </a:rPr>
              <a:t>   Bridge </a:t>
            </a:r>
            <a:r>
              <a:rPr lang="nl-NL" altLang="en-US" sz="4000" dirty="0" err="1">
                <a:solidFill>
                  <a:schemeClr val="bg2"/>
                </a:solidFill>
                <a:latin typeface="+mj-lt"/>
                <a:cs typeface="+mn-cs"/>
              </a:rPr>
              <a:t>Conditions</a:t>
            </a:r>
            <a:endParaRPr lang="nl-NL" altLang="en-US" sz="40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en-US" altLang="en-US" sz="44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132FAE-356A-9CB6-4FEC-DADB77020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209800"/>
            <a:ext cx="3184143" cy="41054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5A3CC0-FC64-A0EC-271D-BB401828E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238259"/>
            <a:ext cx="2832100" cy="409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69126"/>
      </p:ext>
    </p:extLst>
  </p:cSld>
  <p:clrMapOvr>
    <a:masterClrMapping/>
  </p:clrMapOvr>
  <p:transition spd="med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67305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Shannon Valley Road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792DE14-92F5-3E14-7663-417A53632E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05000"/>
            <a:ext cx="6400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797243"/>
      </p:ext>
    </p:extLst>
  </p:cSld>
  <p:clrMapOvr>
    <a:masterClrMapping/>
  </p:clrMapOvr>
  <p:transition spd="med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67305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Shannon Valley Road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6565E13-9669-50E7-B4E1-6931A645F4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81200"/>
            <a:ext cx="632460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8143920"/>
      </p:ext>
    </p:extLst>
  </p:cSld>
  <p:clrMapOvr>
    <a:masterClrMapping/>
  </p:clrMapOvr>
  <p:transition spd="med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67305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Shannon Valley Road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3CA4A6-DC09-F0B4-5CC6-3305F602A0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798"/>
          <a:stretch>
            <a:fillRect/>
          </a:stretch>
        </p:blipFill>
        <p:spPr bwMode="auto">
          <a:xfrm>
            <a:off x="1066800" y="1828800"/>
            <a:ext cx="6324600" cy="465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2146805"/>
      </p:ext>
    </p:extLst>
  </p:cSld>
  <p:clrMapOvr>
    <a:masterClrMapping/>
  </p:clrMapOvr>
  <p:transition spd="med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67305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</a:rPr>
              <a:t>Jackson</a:t>
            </a: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 Road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7FA4F1B-F6BE-4226-99D4-0562CBB148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67" y="2086992"/>
            <a:ext cx="33528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65A5E4-6261-4B87-93B9-00872D48CE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057400"/>
            <a:ext cx="33528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279949"/>
      </p:ext>
    </p:extLst>
  </p:cSld>
  <p:clrMapOvr>
    <a:masterClrMapping/>
  </p:clrMapOvr>
  <p:transition spd="med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67305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</a:rPr>
              <a:t>Jackson</a:t>
            </a: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 Road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E1B4818-D75C-2D7C-D610-F24ADCDE54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133600"/>
            <a:ext cx="56388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279346"/>
      </p:ext>
    </p:extLst>
  </p:cSld>
  <p:clrMapOvr>
    <a:masterClrMapping/>
  </p:clrMapOvr>
  <p:transition spd="med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67305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</a:rPr>
              <a:t>Jackson</a:t>
            </a: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 Road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3774D04-3006-64CF-5F29-A58B3B7E86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190750"/>
            <a:ext cx="5791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8202556"/>
      </p:ext>
    </p:extLst>
  </p:cSld>
  <p:clrMapOvr>
    <a:masterClrMapping/>
  </p:clrMapOvr>
  <p:transition spd="med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67305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</a:rPr>
              <a:t>Jackson</a:t>
            </a: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 Road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5046496-8383-F82C-5C9B-B669DBC8E3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1981200"/>
            <a:ext cx="61722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0795686"/>
      </p:ext>
    </p:extLst>
  </p:cSld>
  <p:clrMapOvr>
    <a:masterClrMapping/>
  </p:clrMapOvr>
  <p:transition spd="med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67305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Concrete Beam Program</a:t>
            </a:r>
          </a:p>
        </p:txBody>
      </p:sp>
      <p:pic>
        <p:nvPicPr>
          <p:cNvPr id="4" name="Picture 3" descr="A yellow metal structure with metal bars&#10;&#10;Description automatically generated with medium confidence">
            <a:extLst>
              <a:ext uri="{FF2B5EF4-FFF2-40B4-BE49-F238E27FC236}">
                <a16:creationId xmlns:a16="http://schemas.microsoft.com/office/drawing/2014/main" id="{19155F53-3A63-146D-9D2F-E64CD04AFF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63675" y="2498725"/>
            <a:ext cx="4749800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5892"/>
      </p:ext>
    </p:extLst>
  </p:cSld>
  <p:clrMapOvr>
    <a:masterClrMapping/>
  </p:clrMapOvr>
  <p:transition spd="med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67305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Concrete Beam Program</a:t>
            </a:r>
          </a:p>
        </p:txBody>
      </p:sp>
      <p:pic>
        <p:nvPicPr>
          <p:cNvPr id="4" name="Picture 3" descr="A yellow machine in a factory&#10;&#10;Description automatically generated">
            <a:extLst>
              <a:ext uri="{FF2B5EF4-FFF2-40B4-BE49-F238E27FC236}">
                <a16:creationId xmlns:a16="http://schemas.microsoft.com/office/drawing/2014/main" id="{40EFB095-3338-8DA9-C2BA-E0D9664DA7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92275" y="2498725"/>
            <a:ext cx="4749800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85212"/>
      </p:ext>
    </p:extLst>
  </p:cSld>
  <p:clrMapOvr>
    <a:masterClrMapping/>
  </p:clrMapOvr>
  <p:transition spd="med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67305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Concrete Beam Program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4394C1-C804-9C19-B898-053ED8CCA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304" y="1981200"/>
            <a:ext cx="7045698" cy="468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353912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-14056" y="685800"/>
            <a:ext cx="88392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ts val="4800"/>
              </a:lnSpc>
              <a:spcBef>
                <a:spcPct val="0"/>
              </a:spcBef>
              <a:buNone/>
              <a:defRPr/>
            </a:pPr>
            <a:r>
              <a:rPr lang="nl-NL" altLang="en-US" sz="4000" dirty="0">
                <a:solidFill>
                  <a:schemeClr val="bg2"/>
                </a:solidFill>
                <a:latin typeface="+mj-lt"/>
                <a:cs typeface="+mn-cs"/>
              </a:rPr>
              <a:t>   INFRASTRUCTURE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en-US" altLang="en-US" sz="44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62679198-E216-B0B2-8D3D-D0D568BB3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57401"/>
            <a:ext cx="3886200" cy="9906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indent="0"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altLang="en-US" sz="2800" dirty="0">
                <a:latin typeface="+mn-lt"/>
                <a:cs typeface="+mn-cs"/>
              </a:rPr>
              <a:t>Osborn Road – Replaced </a:t>
            </a:r>
          </a:p>
          <a:p>
            <a:pPr marL="0" indent="0"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altLang="en-US" sz="2800" dirty="0">
                <a:latin typeface="+mn-lt"/>
                <a:cs typeface="+mn-cs"/>
              </a:rPr>
              <a:t>Superstructure 2018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1F51BCCA-9D06-AD3B-4C8F-5916AE4CFB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57" y="3732319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13435DD8-F7B4-6D68-67C0-B66735D2135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3686174"/>
            <a:ext cx="37211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6551C56-902D-21E1-98B2-7E25270612B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655" y="76200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249998"/>
      </p:ext>
    </p:extLst>
  </p:cSld>
  <p:clrMapOvr>
    <a:masterClrMapping/>
  </p:clrMapOvr>
  <p:transition spd="med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67305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Concrete Beam Program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D72759-0E5A-1E1D-DF1E-6F4D60F63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209800"/>
            <a:ext cx="6606223" cy="433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290808"/>
      </p:ext>
    </p:extLst>
  </p:cSld>
  <p:clrMapOvr>
    <a:masterClrMapping/>
  </p:clrMapOvr>
  <p:transition spd="med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67305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Concrete Beam Program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1E1978-B555-A516-7092-AB6D439DB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057400"/>
            <a:ext cx="6768138" cy="448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38431"/>
      </p:ext>
    </p:extLst>
  </p:cSld>
  <p:clrMapOvr>
    <a:masterClrMapping/>
  </p:clrMapOvr>
  <p:transition spd="med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67305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Concrete Beam Program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FCC22F-0E98-3941-E28C-35A80E9FA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981200"/>
            <a:ext cx="6606201" cy="450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49415"/>
      </p:ext>
    </p:extLst>
  </p:cSld>
  <p:clrMapOvr>
    <a:masterClrMapping/>
  </p:clrMapOvr>
  <p:transition spd="med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67305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Concrete Beam Program</a:t>
            </a:r>
          </a:p>
        </p:txBody>
      </p:sp>
      <p:pic>
        <p:nvPicPr>
          <p:cNvPr id="9" name="Picture 8" descr="A close-up of a bridge&#10;&#10;Description automatically generated">
            <a:extLst>
              <a:ext uri="{FF2B5EF4-FFF2-40B4-BE49-F238E27FC236}">
                <a16:creationId xmlns:a16="http://schemas.microsoft.com/office/drawing/2014/main" id="{A69F1B62-429D-EF94-5E65-85A4481E1D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464" y="1779233"/>
            <a:ext cx="4775200" cy="3581400"/>
          </a:xfrm>
          <a:prstGeom prst="rect">
            <a:avLst/>
          </a:prstGeom>
        </p:spPr>
      </p:pic>
      <p:pic>
        <p:nvPicPr>
          <p:cNvPr id="5" name="Picture 4" descr="A bridge over a stream&#10;&#10;Description automatically generated">
            <a:extLst>
              <a:ext uri="{FF2B5EF4-FFF2-40B4-BE49-F238E27FC236}">
                <a16:creationId xmlns:a16="http://schemas.microsoft.com/office/drawing/2014/main" id="{EACFE11A-7790-5C7A-477E-5ED319696C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48000"/>
            <a:ext cx="49784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56518"/>
      </p:ext>
    </p:extLst>
  </p:cSld>
  <p:clrMapOvr>
    <a:masterClrMapping/>
  </p:clrMapOvr>
  <p:transition spd="med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67305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Concrete Beam Program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B07C5D-29AC-8B0D-4B0C-E016492AC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869" y="2006353"/>
            <a:ext cx="3679125" cy="46992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DDEF65-E02C-6471-36E2-0588F70FA9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981200"/>
            <a:ext cx="3745733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530083"/>
      </p:ext>
    </p:extLst>
  </p:cSld>
  <p:clrMapOvr>
    <a:masterClrMapping/>
  </p:clrMapOvr>
  <p:transition spd="med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67305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</a:rPr>
              <a:t>Used Box Culverts</a:t>
            </a:r>
            <a:endParaRPr lang="en-US" altLang="en-US" sz="44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pic>
        <p:nvPicPr>
          <p:cNvPr id="8" name="Picture 7" descr="A road with a tunnel and a road&#10;&#10;Description automatically generated with medium confidence">
            <a:extLst>
              <a:ext uri="{FF2B5EF4-FFF2-40B4-BE49-F238E27FC236}">
                <a16:creationId xmlns:a16="http://schemas.microsoft.com/office/drawing/2014/main" id="{44D177C8-2A16-722A-09A4-667A396860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09800"/>
            <a:ext cx="7772400" cy="35006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D0E6BC-78FD-05F3-BC99-4D99ECFA4127}"/>
              </a:ext>
            </a:extLst>
          </p:cNvPr>
          <p:cNvSpPr txBox="1"/>
          <p:nvPr/>
        </p:nvSpPr>
        <p:spPr>
          <a:xfrm>
            <a:off x="457200" y="600602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en-US" sz="1800" dirty="0">
                <a:latin typeface="+mj-lt"/>
                <a:cs typeface="+mn-cs"/>
              </a:rPr>
              <a:t>Used 8’ x 7’ </a:t>
            </a:r>
            <a:r>
              <a:rPr lang="en-US" altLang="en-US" dirty="0">
                <a:latin typeface="+mj-lt"/>
              </a:rPr>
              <a:t>Box Culvert</a:t>
            </a:r>
            <a:endParaRPr lang="en-US" altLang="en-US" sz="1800" dirty="0">
              <a:latin typeface="+mj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899175"/>
      </p:ext>
    </p:extLst>
  </p:cSld>
  <p:clrMapOvr>
    <a:masterClrMapping/>
  </p:clrMapOvr>
  <p:transition spd="med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67305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</a:rPr>
              <a:t>Used Box Culverts</a:t>
            </a:r>
            <a:endParaRPr lang="en-US" altLang="en-US" sz="44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pic>
        <p:nvPicPr>
          <p:cNvPr id="4" name="Picture 3" descr="A bridge over a stream&#10;&#10;Description automatically generated with medium confidence">
            <a:extLst>
              <a:ext uri="{FF2B5EF4-FFF2-40B4-BE49-F238E27FC236}">
                <a16:creationId xmlns:a16="http://schemas.microsoft.com/office/drawing/2014/main" id="{9E44CB25-56FB-B1EE-9C0A-0F673E5706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865050"/>
            <a:ext cx="3638550" cy="4851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4FB9AF-2021-BDD4-7AD0-AAE1B63DE1B0}"/>
              </a:ext>
            </a:extLst>
          </p:cNvPr>
          <p:cNvSpPr txBox="1"/>
          <p:nvPr/>
        </p:nvSpPr>
        <p:spPr>
          <a:xfrm>
            <a:off x="0" y="3244334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en-US" dirty="0">
                <a:latin typeface="+mj-lt"/>
              </a:rPr>
              <a:t>Used 5’ x 10’ Box Culvert</a:t>
            </a:r>
            <a:endParaRPr lang="en-US" altLang="en-US" sz="1800" dirty="0">
              <a:latin typeface="+mj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627877"/>
      </p:ext>
    </p:extLst>
  </p:cSld>
  <p:clrMapOvr>
    <a:masterClrMapping/>
  </p:clrMapOvr>
  <p:transition spd="med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67305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</a:rPr>
              <a:t>Used Box Culverts</a:t>
            </a:r>
            <a:endParaRPr lang="en-US" altLang="en-US" sz="44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pic>
        <p:nvPicPr>
          <p:cNvPr id="4" name="Picture 3" descr="A road with a tunnel&#10;&#10;Description automatically generated with medium confidence">
            <a:extLst>
              <a:ext uri="{FF2B5EF4-FFF2-40B4-BE49-F238E27FC236}">
                <a16:creationId xmlns:a16="http://schemas.microsoft.com/office/drawing/2014/main" id="{F3435C21-EA2B-9251-71BB-19DD737758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48000"/>
            <a:ext cx="4953000" cy="3714750"/>
          </a:xfrm>
          <a:prstGeom prst="rect">
            <a:avLst/>
          </a:prstGeom>
        </p:spPr>
      </p:pic>
      <p:pic>
        <p:nvPicPr>
          <p:cNvPr id="8" name="Picture 7" descr="A concrete tunnel with water and rocks&#10;&#10;Description automatically generated">
            <a:extLst>
              <a:ext uri="{FF2B5EF4-FFF2-40B4-BE49-F238E27FC236}">
                <a16:creationId xmlns:a16="http://schemas.microsoft.com/office/drawing/2014/main" id="{EC386FEA-864F-B89A-CD5C-05EF2E025B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861351"/>
            <a:ext cx="5029200" cy="3771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A557B8-F322-E55B-F1F1-D46EF712782C}"/>
              </a:ext>
            </a:extLst>
          </p:cNvPr>
          <p:cNvSpPr txBox="1"/>
          <p:nvPr/>
        </p:nvSpPr>
        <p:spPr>
          <a:xfrm>
            <a:off x="457200" y="2270010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en-US" dirty="0">
                <a:latin typeface="+mj-lt"/>
              </a:rPr>
              <a:t>Used 5’ x 10’ Box Culvert</a:t>
            </a:r>
            <a:endParaRPr lang="en-US" altLang="en-US" sz="1800" dirty="0">
              <a:latin typeface="+mj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709444"/>
      </p:ext>
    </p:extLst>
  </p:cSld>
  <p:clrMapOvr>
    <a:masterClrMapping/>
  </p:clrMapOvr>
  <p:transition spd="med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67305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</a:rPr>
              <a:t>Administration</a:t>
            </a: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 </a:t>
            </a:r>
          </a:p>
        </p:txBody>
      </p:sp>
      <p:pic>
        <p:nvPicPr>
          <p:cNvPr id="8" name="Picture 7" descr="A person sitting at a desk with multiple computers&#10;&#10;Description automatically generated">
            <a:extLst>
              <a:ext uri="{FF2B5EF4-FFF2-40B4-BE49-F238E27FC236}">
                <a16:creationId xmlns:a16="http://schemas.microsoft.com/office/drawing/2014/main" id="{9DB060F6-F316-2298-96F1-3A34353297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1981200"/>
            <a:ext cx="2961261" cy="2545645"/>
          </a:xfrm>
          <a:prstGeom prst="rect">
            <a:avLst/>
          </a:prstGeom>
        </p:spPr>
      </p:pic>
      <p:pic>
        <p:nvPicPr>
          <p:cNvPr id="5" name="Picture 4" descr="A person sitting at a desk&#10;&#10;Description automatically generated">
            <a:extLst>
              <a:ext uri="{FF2B5EF4-FFF2-40B4-BE49-F238E27FC236}">
                <a16:creationId xmlns:a16="http://schemas.microsoft.com/office/drawing/2014/main" id="{A7E6AE34-2E0C-729A-86BF-74E04EF79B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000" y="1988135"/>
            <a:ext cx="2819400" cy="2691109"/>
          </a:xfrm>
          <a:prstGeom prst="rect">
            <a:avLst/>
          </a:prstGeom>
        </p:spPr>
      </p:pic>
      <p:pic>
        <p:nvPicPr>
          <p:cNvPr id="2" name="Picture 1" descr="A person sitting at a desk&#10;&#10;Description automatically generated">
            <a:extLst>
              <a:ext uri="{FF2B5EF4-FFF2-40B4-BE49-F238E27FC236}">
                <a16:creationId xmlns:a16="http://schemas.microsoft.com/office/drawing/2014/main" id="{5086373D-360E-675D-60B5-98E3F7D4DA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000" y="4114800"/>
            <a:ext cx="3352800" cy="254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060237"/>
      </p:ext>
    </p:extLst>
  </p:cSld>
  <p:clrMapOvr>
    <a:masterClrMapping/>
  </p:clrMapOvr>
  <p:transition spd="med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67305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In-House </a:t>
            </a:r>
            <a:r>
              <a:rPr lang="en-US" altLang="en-US" sz="4400" dirty="0">
                <a:solidFill>
                  <a:schemeClr val="bg1"/>
                </a:solidFill>
                <a:latin typeface="+mj-lt"/>
              </a:rPr>
              <a:t>Survey &amp; Inspection</a:t>
            </a: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 </a:t>
            </a:r>
          </a:p>
        </p:txBody>
      </p:sp>
      <p:pic>
        <p:nvPicPr>
          <p:cNvPr id="5" name="Picture 4" descr="A person sitting at a desk&#10;&#10;Description automatically generated">
            <a:extLst>
              <a:ext uri="{FF2B5EF4-FFF2-40B4-BE49-F238E27FC236}">
                <a16:creationId xmlns:a16="http://schemas.microsoft.com/office/drawing/2014/main" id="{EED8BBE5-6CE7-2F04-FDC3-D2EDC2EE16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509" y="2057400"/>
            <a:ext cx="4114800" cy="2743200"/>
          </a:xfrm>
          <a:prstGeom prst="rect">
            <a:avLst/>
          </a:prstGeom>
        </p:spPr>
      </p:pic>
      <p:pic>
        <p:nvPicPr>
          <p:cNvPr id="10" name="Picture 9" descr="A person sitting at a desk with a computer&#10;&#10;Description automatically generated">
            <a:extLst>
              <a:ext uri="{FF2B5EF4-FFF2-40B4-BE49-F238E27FC236}">
                <a16:creationId xmlns:a16="http://schemas.microsoft.com/office/drawing/2014/main" id="{88043F49-BAEA-01DD-DC3A-DD6426DBA1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5400" y="2056774"/>
            <a:ext cx="3581400" cy="2754923"/>
          </a:xfrm>
          <a:prstGeom prst="rect">
            <a:avLst/>
          </a:prstGeom>
        </p:spPr>
      </p:pic>
      <p:pic>
        <p:nvPicPr>
          <p:cNvPr id="12" name="Picture 11" descr="A person sitting at a desk&#10;&#10;Description automatically generated">
            <a:extLst>
              <a:ext uri="{FF2B5EF4-FFF2-40B4-BE49-F238E27FC236}">
                <a16:creationId xmlns:a16="http://schemas.microsoft.com/office/drawing/2014/main" id="{22FCFA31-AE89-0ACD-86BB-29ED524D04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1309" y="3733800"/>
            <a:ext cx="3810000" cy="304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67950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DED9DA3-DCB1-6C22-C38D-F3B25CECF1D0}"/>
              </a:ext>
            </a:extLst>
          </p:cNvPr>
          <p:cNvSpPr txBox="1"/>
          <p:nvPr/>
        </p:nvSpPr>
        <p:spPr>
          <a:xfrm>
            <a:off x="457200" y="2383235"/>
            <a:ext cx="82296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ODOT publishes a list of upcoming ODOT bridge replacement projects where they are willing to make the Steel Beams available.</a:t>
            </a:r>
          </a:p>
          <a:p>
            <a:endParaRPr lang="en-US" sz="2400" dirty="0"/>
          </a:p>
          <a:p>
            <a:r>
              <a:rPr lang="en-US" sz="2400" dirty="0"/>
              <a:t>Counties are welcome to look at the list and request the beams from a project (Primarily within their ODOT District)</a:t>
            </a:r>
          </a:p>
          <a:p>
            <a:endParaRPr lang="en-US" sz="2400" dirty="0"/>
          </a:p>
          <a:p>
            <a:r>
              <a:rPr lang="en-US" sz="2400" dirty="0"/>
              <a:t>If requested, ODOT will add a plan note requiring their successful contractor to deliver the salvaged beams to the requesting county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7B45F7-762E-1587-95CF-634C2EF0D0BB}"/>
              </a:ext>
            </a:extLst>
          </p:cNvPr>
          <p:cNvSpPr txBox="1">
            <a:spLocks/>
          </p:cNvSpPr>
          <p:nvPr/>
        </p:nvSpPr>
        <p:spPr bwMode="auto">
          <a:xfrm>
            <a:off x="0" y="169465"/>
            <a:ext cx="88392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r>
              <a:rPr lang="nl-NL" altLang="en-US" sz="4000" dirty="0" err="1">
                <a:solidFill>
                  <a:schemeClr val="bg2"/>
                </a:solidFill>
                <a:latin typeface="+mj-lt"/>
                <a:cs typeface="+mn-cs"/>
              </a:rPr>
              <a:t>ODOT’s</a:t>
            </a:r>
            <a:r>
              <a:rPr lang="nl-NL" altLang="en-US" sz="4000" dirty="0">
                <a:solidFill>
                  <a:schemeClr val="bg2"/>
                </a:solidFill>
                <a:latin typeface="+mj-lt"/>
                <a:cs typeface="+mn-cs"/>
              </a:rPr>
              <a:t> Steel Beam </a:t>
            </a:r>
            <a:r>
              <a:rPr lang="nl-NL" altLang="en-US" sz="4000" dirty="0" err="1">
                <a:solidFill>
                  <a:schemeClr val="bg2"/>
                </a:solidFill>
                <a:latin typeface="+mj-lt"/>
                <a:cs typeface="+mn-cs"/>
              </a:rPr>
              <a:t>Upcycling</a:t>
            </a:r>
            <a:r>
              <a:rPr lang="nl-NL" altLang="en-US" sz="4000" dirty="0">
                <a:solidFill>
                  <a:schemeClr val="bg2"/>
                </a:solidFill>
                <a:latin typeface="+mj-lt"/>
                <a:cs typeface="+mn-cs"/>
              </a:rPr>
              <a:t> Program</a:t>
            </a:r>
            <a:endParaRPr lang="en-US" altLang="en-US" sz="40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dirty="0">
                <a:solidFill>
                  <a:schemeClr val="bg1"/>
                </a:solidFill>
                <a:latin typeface="+mj-lt"/>
                <a:cs typeface="+mn-cs"/>
              </a:rPr>
              <a:t>HOW THE PROGRAM WORKS</a:t>
            </a:r>
          </a:p>
        </p:txBody>
      </p:sp>
    </p:spTree>
    <p:extLst>
      <p:ext uri="{BB962C8B-B14F-4D97-AF65-F5344CB8AC3E}">
        <p14:creationId xmlns:p14="http://schemas.microsoft.com/office/powerpoint/2010/main" val="4031150318"/>
      </p:ext>
    </p:extLst>
  </p:cSld>
  <p:clrMapOvr>
    <a:masterClrMapping/>
  </p:clrMapOvr>
  <p:transition spd="med"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67305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In-House Design </a:t>
            </a:r>
          </a:p>
        </p:txBody>
      </p:sp>
      <p:pic>
        <p:nvPicPr>
          <p:cNvPr id="4" name="Picture 3" descr="A person sitting at a desk with a computer&#10;&#10;Description automatically generated">
            <a:extLst>
              <a:ext uri="{FF2B5EF4-FFF2-40B4-BE49-F238E27FC236}">
                <a16:creationId xmlns:a16="http://schemas.microsoft.com/office/drawing/2014/main" id="{2D14A52E-EB35-32A1-E036-41C935E0FE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543" y="1847294"/>
            <a:ext cx="3691826" cy="3101134"/>
          </a:xfrm>
          <a:prstGeom prst="rect">
            <a:avLst/>
          </a:prstGeom>
        </p:spPr>
      </p:pic>
      <p:pic>
        <p:nvPicPr>
          <p:cNvPr id="7" name="Picture 6" descr="A person sitting at a desk&#10;&#10;Description automatically generated">
            <a:extLst>
              <a:ext uri="{FF2B5EF4-FFF2-40B4-BE49-F238E27FC236}">
                <a16:creationId xmlns:a16="http://schemas.microsoft.com/office/drawing/2014/main" id="{876CA86D-DB0A-2A11-3E87-AD48004001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7978" y="1828800"/>
            <a:ext cx="3840683" cy="3101134"/>
          </a:xfrm>
          <a:prstGeom prst="rect">
            <a:avLst/>
          </a:prstGeom>
        </p:spPr>
      </p:pic>
      <p:pic>
        <p:nvPicPr>
          <p:cNvPr id="5" name="Picture 4" descr="A person sitting at a desk&#10;&#10;Description automatically generated">
            <a:extLst>
              <a:ext uri="{FF2B5EF4-FFF2-40B4-BE49-F238E27FC236}">
                <a16:creationId xmlns:a16="http://schemas.microsoft.com/office/drawing/2014/main" id="{4178861D-62A1-E602-6903-7B1CAD65E76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4600" y="4324350"/>
            <a:ext cx="3833221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04016"/>
      </p:ext>
    </p:extLst>
  </p:cSld>
  <p:clrMapOvr>
    <a:masterClrMapping/>
  </p:clrMapOvr>
  <p:transition spd="med"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67305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In-House Design </a:t>
            </a:r>
          </a:p>
        </p:txBody>
      </p:sp>
      <p:pic>
        <p:nvPicPr>
          <p:cNvPr id="4" name="Picture 3" descr="A computer screen shot of a computer program&#10;&#10;Description automatically generated">
            <a:extLst>
              <a:ext uri="{FF2B5EF4-FFF2-40B4-BE49-F238E27FC236}">
                <a16:creationId xmlns:a16="http://schemas.microsoft.com/office/drawing/2014/main" id="{553A5534-20E0-63AB-5571-986BE8FCE3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33600"/>
            <a:ext cx="795733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466246"/>
      </p:ext>
    </p:extLst>
  </p:cSld>
  <p:clrMapOvr>
    <a:masterClrMapping/>
  </p:clrMapOvr>
  <p:transition spd="med"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67305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In-House Design </a:t>
            </a:r>
          </a:p>
        </p:txBody>
      </p:sp>
      <p:pic>
        <p:nvPicPr>
          <p:cNvPr id="4" name="Picture 3" descr="A computer screen shot of a blueprint&#10;&#10;Description automatically generated">
            <a:extLst>
              <a:ext uri="{FF2B5EF4-FFF2-40B4-BE49-F238E27FC236}">
                <a16:creationId xmlns:a16="http://schemas.microsoft.com/office/drawing/2014/main" id="{663C11F1-FE2E-8548-DF3B-082FCFD588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313585"/>
            <a:ext cx="7162800" cy="385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273421"/>
      </p:ext>
    </p:extLst>
  </p:cSld>
  <p:clrMapOvr>
    <a:masterClrMapping/>
  </p:clrMapOvr>
  <p:transition spd="med"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67305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In-House Design </a:t>
            </a:r>
          </a:p>
        </p:txBody>
      </p:sp>
      <p:pic>
        <p:nvPicPr>
          <p:cNvPr id="4" name="Picture 3" descr="A blueprint of a train&#10;&#10;Description automatically generated">
            <a:extLst>
              <a:ext uri="{FF2B5EF4-FFF2-40B4-BE49-F238E27FC236}">
                <a16:creationId xmlns:a16="http://schemas.microsoft.com/office/drawing/2014/main" id="{7A89AD49-C6A0-C39F-C4EF-3231CF7853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847295"/>
            <a:ext cx="7315200" cy="471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884027"/>
      </p:ext>
    </p:extLst>
  </p:cSld>
  <p:clrMapOvr>
    <a:masterClrMapping/>
  </p:clrMapOvr>
  <p:transition spd="med"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67305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In-House Design </a:t>
            </a:r>
          </a:p>
        </p:txBody>
      </p:sp>
      <p:pic>
        <p:nvPicPr>
          <p:cNvPr id="4" name="Picture 3" descr="A computer screen shot of a metal structure&#10;&#10;Description automatically generated">
            <a:extLst>
              <a:ext uri="{FF2B5EF4-FFF2-40B4-BE49-F238E27FC236}">
                <a16:creationId xmlns:a16="http://schemas.microsoft.com/office/drawing/2014/main" id="{6FA78A50-FD35-35CB-2BFD-1CF37084A9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209799"/>
            <a:ext cx="7467600" cy="382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64357"/>
      </p:ext>
    </p:extLst>
  </p:cSld>
  <p:clrMapOvr>
    <a:masterClrMapping/>
  </p:clrMapOvr>
  <p:transition spd="med"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67305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In-House Design </a:t>
            </a:r>
          </a:p>
        </p:txBody>
      </p:sp>
      <p:pic>
        <p:nvPicPr>
          <p:cNvPr id="4" name="Picture 3" descr="A computer screen shot of a river&#10;&#10;Description automatically generated">
            <a:extLst>
              <a:ext uri="{FF2B5EF4-FFF2-40B4-BE49-F238E27FC236}">
                <a16:creationId xmlns:a16="http://schemas.microsoft.com/office/drawing/2014/main" id="{7E1348C8-1042-7454-5D4D-7FB68F1509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95279"/>
            <a:ext cx="7620000" cy="399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8236"/>
      </p:ext>
    </p:extLst>
  </p:cSld>
  <p:clrMapOvr>
    <a:masterClrMapping/>
  </p:clrMapOvr>
  <p:transition spd="med"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67305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Continually Evolving Process</a:t>
            </a:r>
          </a:p>
        </p:txBody>
      </p:sp>
      <p:pic>
        <p:nvPicPr>
          <p:cNvPr id="5" name="Picture 4" descr="A metal beams under a bridge&#10;&#10;Description automatically generated">
            <a:extLst>
              <a:ext uri="{FF2B5EF4-FFF2-40B4-BE49-F238E27FC236}">
                <a16:creationId xmlns:a16="http://schemas.microsoft.com/office/drawing/2014/main" id="{8BE0466C-C55B-5F2F-27F6-0C5E38CF5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1981200"/>
            <a:ext cx="3413938" cy="2057400"/>
          </a:xfrm>
          <a:prstGeom prst="rect">
            <a:avLst/>
          </a:prstGeom>
        </p:spPr>
      </p:pic>
      <p:pic>
        <p:nvPicPr>
          <p:cNvPr id="1026" name="Picture 2" descr="ABLE Equipment Rental's Under Bridge Access Platform - YouTube">
            <a:extLst>
              <a:ext uri="{FF2B5EF4-FFF2-40B4-BE49-F238E27FC236}">
                <a16:creationId xmlns:a16="http://schemas.microsoft.com/office/drawing/2014/main" id="{2B8D3048-D7CE-4041-62F1-32B2674D6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76194"/>
            <a:ext cx="3421520" cy="192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cotty 3 7 2010 057">
            <a:extLst>
              <a:ext uri="{FF2B5EF4-FFF2-40B4-BE49-F238E27FC236}">
                <a16:creationId xmlns:a16="http://schemas.microsoft.com/office/drawing/2014/main" id="{6D925F80-2203-7E44-CAFC-7A012FE25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69688" y="1847294"/>
            <a:ext cx="3943350" cy="501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233184"/>
      </p:ext>
    </p:extLst>
  </p:cSld>
  <p:clrMapOvr>
    <a:masterClrMapping/>
  </p:clrMapOvr>
  <p:transition spd="med"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67305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Continually Evolving Process</a:t>
            </a:r>
          </a:p>
        </p:txBody>
      </p:sp>
      <p:pic>
        <p:nvPicPr>
          <p:cNvPr id="9" name="Picture 8" descr="A construction site with a ladder&#10;&#10;Description automatically generated">
            <a:extLst>
              <a:ext uri="{FF2B5EF4-FFF2-40B4-BE49-F238E27FC236}">
                <a16:creationId xmlns:a16="http://schemas.microsoft.com/office/drawing/2014/main" id="{FA9227BC-F887-0A57-4779-BD42E8BA4E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6392" y="2590800"/>
            <a:ext cx="3124200" cy="2971800"/>
          </a:xfrm>
          <a:prstGeom prst="rect">
            <a:avLst/>
          </a:prstGeom>
        </p:spPr>
      </p:pic>
      <p:pic>
        <p:nvPicPr>
          <p:cNvPr id="11" name="Picture 10" descr="A close-up of a construction site&#10;&#10;Description automatically generated">
            <a:extLst>
              <a:ext uri="{FF2B5EF4-FFF2-40B4-BE49-F238E27FC236}">
                <a16:creationId xmlns:a16="http://schemas.microsoft.com/office/drawing/2014/main" id="{8759039F-EB86-C4EA-7581-DFDE52E500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86275" y="2828925"/>
            <a:ext cx="4343400" cy="32575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B4B6BE2-8C68-4C84-5668-C35516D29DAF}"/>
              </a:ext>
            </a:extLst>
          </p:cNvPr>
          <p:cNvSpPr txBox="1"/>
          <p:nvPr/>
        </p:nvSpPr>
        <p:spPr>
          <a:xfrm>
            <a:off x="457200" y="601980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en-US" dirty="0" err="1">
                <a:latin typeface="+mj-lt"/>
              </a:rPr>
              <a:t>Gamco</a:t>
            </a:r>
            <a:r>
              <a:rPr lang="en-US" altLang="en-US" dirty="0">
                <a:latin typeface="+mj-lt"/>
              </a:rPr>
              <a:t> Hanger with Custom Fabricated Form</a:t>
            </a:r>
            <a:endParaRPr lang="en-US" altLang="en-US" sz="1800" dirty="0">
              <a:latin typeface="+mj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043199"/>
      </p:ext>
    </p:extLst>
  </p:cSld>
  <p:clrMapOvr>
    <a:masterClrMapping/>
  </p:clrMapOvr>
  <p:transition spd="med"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67305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In-House </a:t>
            </a:r>
            <a:r>
              <a:rPr lang="en-US" altLang="en-US" sz="4400" dirty="0">
                <a:solidFill>
                  <a:schemeClr val="bg1"/>
                </a:solidFill>
                <a:latin typeface="+mj-lt"/>
              </a:rPr>
              <a:t>Load Rating</a:t>
            </a:r>
            <a:r>
              <a:rPr lang="en-US" altLang="en-US" sz="4400" dirty="0">
                <a:solidFill>
                  <a:schemeClr val="bg1"/>
                </a:solidFill>
                <a:latin typeface="+mj-lt"/>
                <a:cs typeface="+mn-cs"/>
              </a:rPr>
              <a:t> </a:t>
            </a:r>
          </a:p>
        </p:txBody>
      </p:sp>
      <p:pic>
        <p:nvPicPr>
          <p:cNvPr id="7" name="Online Media 6" title="IMG 4664">
            <a:hlinkClick r:id="" action="ppaction://media"/>
            <a:extLst>
              <a:ext uri="{FF2B5EF4-FFF2-40B4-BE49-F238E27FC236}">
                <a16:creationId xmlns:a16="http://schemas.microsoft.com/office/drawing/2014/main" id="{55A2D481-0BEE-8B50-A238-96108EB8665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257800" y="228600"/>
            <a:ext cx="3729496" cy="660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2192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85800"/>
            <a:ext cx="88392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r>
              <a:rPr lang="nl-NL" altLang="en-US" sz="4000" dirty="0" err="1">
                <a:solidFill>
                  <a:schemeClr val="bg2"/>
                </a:solidFill>
                <a:latin typeface="+mj-lt"/>
                <a:cs typeface="+mn-cs"/>
              </a:rPr>
              <a:t>ODOT’s</a:t>
            </a:r>
            <a:r>
              <a:rPr lang="nl-NL" altLang="en-US" sz="4000" dirty="0">
                <a:solidFill>
                  <a:schemeClr val="bg2"/>
                </a:solidFill>
                <a:latin typeface="+mj-lt"/>
                <a:cs typeface="+mn-cs"/>
              </a:rPr>
              <a:t> Steel Beam </a:t>
            </a:r>
            <a:r>
              <a:rPr lang="nl-NL" altLang="en-US" sz="4000" dirty="0" err="1">
                <a:solidFill>
                  <a:schemeClr val="bg2"/>
                </a:solidFill>
                <a:latin typeface="+mj-lt"/>
                <a:cs typeface="+mn-cs"/>
              </a:rPr>
              <a:t>Upcycling</a:t>
            </a:r>
            <a:r>
              <a:rPr lang="nl-NL" altLang="en-US" sz="4000" dirty="0">
                <a:solidFill>
                  <a:schemeClr val="bg2"/>
                </a:solidFill>
                <a:latin typeface="+mj-lt"/>
                <a:cs typeface="+mn-cs"/>
              </a:rPr>
              <a:t> Program</a:t>
            </a:r>
            <a:endParaRPr lang="en-US" altLang="en-US" sz="40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en-US" altLang="en-US" sz="44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A39B09-AD2A-8943-043A-C8ADA58D5A4D}"/>
              </a:ext>
            </a:extLst>
          </p:cNvPr>
          <p:cNvSpPr txBox="1"/>
          <p:nvPr/>
        </p:nvSpPr>
        <p:spPr>
          <a:xfrm>
            <a:off x="2286000" y="324764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https://youtu.be/r5AyX5uDH8U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898086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0" y="685800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>
                <a:solidFill>
                  <a:schemeClr val="bg1"/>
                </a:solidFill>
                <a:latin typeface="+mj-lt"/>
              </a:rPr>
              <a:t>HOW THE PROGRAM WORKS</a:t>
            </a:r>
            <a:endParaRPr lang="en-US" altLang="en-US" sz="44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48BB52-81E9-D5FF-494D-C2768A01166B}"/>
              </a:ext>
            </a:extLst>
          </p:cNvPr>
          <p:cNvSpPr txBox="1"/>
          <p:nvPr/>
        </p:nvSpPr>
        <p:spPr>
          <a:xfrm>
            <a:off x="533400" y="2278150"/>
            <a:ext cx="80772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The county must unload the beams when delivered</a:t>
            </a:r>
          </a:p>
          <a:p>
            <a:endParaRPr lang="en-US" sz="2400" dirty="0"/>
          </a:p>
          <a:p>
            <a:r>
              <a:rPr lang="en-US" sz="2400" dirty="0"/>
              <a:t>The county must use the beams on at least one bridge replacement within a five year time period.</a:t>
            </a:r>
          </a:p>
          <a:p>
            <a:endParaRPr lang="en-US" sz="2400" dirty="0"/>
          </a:p>
          <a:p>
            <a:r>
              <a:rPr lang="en-US" sz="2400" dirty="0"/>
              <a:t>Recycled beams cannot be used on a credit bridge project or use any federal or state funding sources where the beams are used</a:t>
            </a:r>
          </a:p>
        </p:txBody>
      </p:sp>
    </p:spTree>
    <p:extLst>
      <p:ext uri="{BB962C8B-B14F-4D97-AF65-F5344CB8AC3E}">
        <p14:creationId xmlns:p14="http://schemas.microsoft.com/office/powerpoint/2010/main" val="3361115330"/>
      </p:ext>
    </p:extLst>
  </p:cSld>
  <p:clrMapOvr>
    <a:masterClrMapping/>
  </p:clrMapOvr>
  <p:transition spd="med">
    <p:fad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75000"/>
              </a:schemeClr>
            </a:gs>
            <a:gs pos="86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ridge over a river&#10;&#10;Description automatically generated">
            <a:extLst>
              <a:ext uri="{FF2B5EF4-FFF2-40B4-BE49-F238E27FC236}">
                <a16:creationId xmlns:a16="http://schemas.microsoft.com/office/drawing/2014/main" id="{E24E8D9C-E650-B964-F46B-7D44A5BA4E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2875" y="2046225"/>
            <a:ext cx="6447283" cy="411168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2813CF2-5303-4770-BAE3-79F420F4CEA8}"/>
              </a:ext>
            </a:extLst>
          </p:cNvPr>
          <p:cNvSpPr txBox="1">
            <a:spLocks/>
          </p:cNvSpPr>
          <p:nvPr/>
        </p:nvSpPr>
        <p:spPr bwMode="auto">
          <a:xfrm>
            <a:off x="-9525" y="700087"/>
            <a:ext cx="77724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4800"/>
              </a:lnSpc>
              <a:spcBef>
                <a:spcPct val="0"/>
              </a:spcBef>
              <a:buNone/>
              <a:defRPr/>
            </a:pPr>
            <a:endParaRPr lang="en-US" altLang="en-US" sz="4400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16A1-F616-4380-A3C8-8516AF6B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dirty="0" err="1">
                <a:solidFill>
                  <a:schemeClr val="bg1"/>
                </a:solidFill>
                <a:latin typeface="+mj-lt"/>
              </a:rPr>
              <a:t>Gaysport</a:t>
            </a:r>
            <a:r>
              <a:rPr lang="en-US" altLang="en-US" sz="4400" dirty="0">
                <a:solidFill>
                  <a:schemeClr val="bg1"/>
                </a:solidFill>
                <a:latin typeface="+mj-lt"/>
              </a:rPr>
              <a:t> Bridge</a:t>
            </a:r>
            <a:endParaRPr lang="en-US" altLang="en-US" sz="44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BE92F02-A56B-4E66-99DE-7B599E685D15}"/>
              </a:ext>
            </a:extLst>
          </p:cNvPr>
          <p:cNvSpPr txBox="1">
            <a:spLocks/>
          </p:cNvSpPr>
          <p:nvPr/>
        </p:nvSpPr>
        <p:spPr>
          <a:xfrm>
            <a:off x="4075113" y="1524000"/>
            <a:ext cx="4964112" cy="1600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indent="-533400">
              <a:buFontTx/>
              <a:buNone/>
            </a:pPr>
            <a:endParaRPr lang="en-US" altLang="en-US" sz="2800" dirty="0"/>
          </a:p>
          <a:p>
            <a:pPr marL="533400" indent="-533400">
              <a:buFontTx/>
              <a:buNone/>
            </a:pPr>
            <a:r>
              <a:rPr lang="en-US" altLang="en-US" sz="2800" dirty="0"/>
              <a:t>	</a:t>
            </a:r>
            <a:r>
              <a:rPr lang="en-US" altLang="en-US" sz="4400" b="1" dirty="0"/>
              <a:t>ANY QUESTIONS?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F96903-76BA-456F-886B-71A728A4B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5" y="2046225"/>
            <a:ext cx="2590800" cy="452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690962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9481</TotalTime>
  <Words>825</Words>
  <Application>Microsoft Office PowerPoint</Application>
  <PresentationFormat>On-screen Show (4:3)</PresentationFormat>
  <Paragraphs>329</Paragraphs>
  <Slides>90</Slides>
  <Notes>90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Defiance County Flexible Concrete</dc:title>
  <dc:creator>spare672014-2</dc:creator>
  <cp:lastModifiedBy>Mark J. Eicher</cp:lastModifiedBy>
  <cp:revision>73</cp:revision>
  <dcterms:created xsi:type="dcterms:W3CDTF">2015-02-27T13:19:42Z</dcterms:created>
  <dcterms:modified xsi:type="dcterms:W3CDTF">2024-04-24T18:31:00Z</dcterms:modified>
</cp:coreProperties>
</file>